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71" r:id="rId3"/>
    <p:sldId id="345" r:id="rId4"/>
    <p:sldId id="346" r:id="rId5"/>
    <p:sldId id="347" r:id="rId6"/>
    <p:sldId id="348" r:id="rId7"/>
    <p:sldId id="349" r:id="rId8"/>
    <p:sldId id="350" r:id="rId9"/>
    <p:sldId id="351" r:id="rId10"/>
    <p:sldId id="353" r:id="rId11"/>
    <p:sldId id="352" r:id="rId12"/>
    <p:sldId id="355" r:id="rId13"/>
    <p:sldId id="354" r:id="rId14"/>
    <p:sldId id="356" r:id="rId15"/>
    <p:sldId id="357" r:id="rId16"/>
    <p:sldId id="358" r:id="rId17"/>
    <p:sldId id="359" r:id="rId18"/>
    <p:sldId id="360" r:id="rId19"/>
    <p:sldId id="361" r:id="rId20"/>
    <p:sldId id="362" r:id="rId21"/>
    <p:sldId id="364" r:id="rId22"/>
    <p:sldId id="363" r:id="rId23"/>
    <p:sldId id="365" r:id="rId24"/>
    <p:sldId id="366" r:id="rId25"/>
    <p:sldId id="367" r:id="rId26"/>
    <p:sldId id="368" r:id="rId27"/>
    <p:sldId id="369" r:id="rId28"/>
    <p:sldId id="370" r:id="rId2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9851A4EA-D54C-43CD-A697-3947917CD7EB}">
          <p14:sldIdLst>
            <p14:sldId id="256"/>
            <p14:sldId id="271"/>
          </p14:sldIdLst>
        </p14:section>
        <p14:section name="Introducción" id="{40370601-A9D4-4D60-9742-A9308FDC4C85}">
          <p14:sldIdLst>
            <p14:sldId id="345"/>
            <p14:sldId id="346"/>
            <p14:sldId id="347"/>
            <p14:sldId id="348"/>
            <p14:sldId id="349"/>
            <p14:sldId id="350"/>
            <p14:sldId id="351"/>
            <p14:sldId id="353"/>
            <p14:sldId id="352"/>
            <p14:sldId id="355"/>
            <p14:sldId id="354"/>
            <p14:sldId id="356"/>
            <p14:sldId id="357"/>
            <p14:sldId id="358"/>
            <p14:sldId id="359"/>
            <p14:sldId id="360"/>
            <p14:sldId id="361"/>
            <p14:sldId id="362"/>
            <p14:sldId id="364"/>
            <p14:sldId id="363"/>
            <p14:sldId id="365"/>
            <p14:sldId id="366"/>
            <p14:sldId id="367"/>
            <p14:sldId id="368"/>
            <p14:sldId id="369"/>
            <p14:sldId id="37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natan arias garcia" initials="ja" lastIdx="2" clrIdx="0">
    <p:extLst>
      <p:ext uri="{19B8F6BF-5375-455C-9EA6-DF929625EA0E}">
        <p15:presenceInfo xmlns:p15="http://schemas.microsoft.com/office/powerpoint/2012/main" userId="a49012081746b49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50" autoAdjust="0"/>
    <p:restoredTop sz="85967" autoAdjust="0"/>
  </p:normalViewPr>
  <p:slideViewPr>
    <p:cSldViewPr snapToGrid="0">
      <p:cViewPr varScale="1">
        <p:scale>
          <a:sx n="43" d="100"/>
          <a:sy n="43" d="100"/>
        </p:scale>
        <p:origin x="58" y="7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A4115-B433-4874-A7E6-74914FACEB88}" type="datetimeFigureOut">
              <a:rPr lang="es-CO" smtClean="0"/>
              <a:t>23/04/2024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9B4E20-ECEB-46D0-9C8F-8968493B62B8}" type="slidenum">
              <a:rPr lang="es-CO" smtClean="0"/>
              <a:t>‹Nº›</a:t>
            </a:fld>
            <a:endParaRPr lang="es-CO"/>
          </a:p>
        </p:txBody>
      </p:sp>
    </p:spTree>
    <p:extLst>
      <p:ext uri="{BB962C8B-B14F-4D97-AF65-F5344CB8AC3E}">
        <p14:creationId xmlns:p14="http://schemas.microsoft.com/office/powerpoint/2010/main" val="1043776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9D9B11-F9B2-BF14-DBF3-34242E293A1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231A7C44-C121-15B1-7D02-95E480C9CC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69EDA34A-AE54-52D9-2A23-336EDB0E78EB}"/>
              </a:ext>
            </a:extLst>
          </p:cNvPr>
          <p:cNvSpPr>
            <a:spLocks noGrp="1"/>
          </p:cNvSpPr>
          <p:nvPr>
            <p:ph type="dt" sz="half" idx="10"/>
          </p:nvPr>
        </p:nvSpPr>
        <p:spPr/>
        <p:txBody>
          <a:bodyPr/>
          <a:lstStyle/>
          <a:p>
            <a:fld id="{80272390-E4B2-4A0D-8460-33D170166DE2}" type="datetimeFigureOut">
              <a:rPr lang="es-CO" smtClean="0"/>
              <a:t>23/04/2024</a:t>
            </a:fld>
            <a:endParaRPr lang="es-CO"/>
          </a:p>
        </p:txBody>
      </p:sp>
      <p:sp>
        <p:nvSpPr>
          <p:cNvPr id="5" name="Marcador de pie de página 4">
            <a:extLst>
              <a:ext uri="{FF2B5EF4-FFF2-40B4-BE49-F238E27FC236}">
                <a16:creationId xmlns:a16="http://schemas.microsoft.com/office/drawing/2014/main" id="{A76DB7D5-1983-F312-57DB-1AA96393D1E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7E40D27-0E94-FB23-547A-95E44569737E}"/>
              </a:ext>
            </a:extLst>
          </p:cNvPr>
          <p:cNvSpPr>
            <a:spLocks noGrp="1"/>
          </p:cNvSpPr>
          <p:nvPr>
            <p:ph type="sldNum" sz="quarter" idx="12"/>
          </p:nvPr>
        </p:nvSpPr>
        <p:spPr/>
        <p:txBody>
          <a:bodyPr/>
          <a:lstStyle/>
          <a:p>
            <a:fld id="{DD2D99A6-AB3E-47AC-8FB1-38EFAC3FC3E4}" type="slidenum">
              <a:rPr lang="es-CO" smtClean="0"/>
              <a:t>‹Nº›</a:t>
            </a:fld>
            <a:endParaRPr lang="es-CO"/>
          </a:p>
        </p:txBody>
      </p:sp>
    </p:spTree>
    <p:extLst>
      <p:ext uri="{BB962C8B-B14F-4D97-AF65-F5344CB8AC3E}">
        <p14:creationId xmlns:p14="http://schemas.microsoft.com/office/powerpoint/2010/main" val="97730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99D5F0-8A95-161B-AEE2-0DBF65E5799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87C1AA6-7E13-3127-0E19-F5171247679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F0BBE57-3E69-BAA8-5AD0-12B6856950B0}"/>
              </a:ext>
            </a:extLst>
          </p:cNvPr>
          <p:cNvSpPr>
            <a:spLocks noGrp="1"/>
          </p:cNvSpPr>
          <p:nvPr>
            <p:ph type="dt" sz="half" idx="10"/>
          </p:nvPr>
        </p:nvSpPr>
        <p:spPr/>
        <p:txBody>
          <a:bodyPr/>
          <a:lstStyle/>
          <a:p>
            <a:fld id="{80272390-E4B2-4A0D-8460-33D170166DE2}" type="datetimeFigureOut">
              <a:rPr lang="es-CO" smtClean="0"/>
              <a:t>23/04/2024</a:t>
            </a:fld>
            <a:endParaRPr lang="es-CO"/>
          </a:p>
        </p:txBody>
      </p:sp>
      <p:sp>
        <p:nvSpPr>
          <p:cNvPr id="5" name="Marcador de pie de página 4">
            <a:extLst>
              <a:ext uri="{FF2B5EF4-FFF2-40B4-BE49-F238E27FC236}">
                <a16:creationId xmlns:a16="http://schemas.microsoft.com/office/drawing/2014/main" id="{9C1E0D62-6E5E-6FC7-7ED2-0C63A61215A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1FA4F62-C712-431D-CB2E-E92E6709EA9D}"/>
              </a:ext>
            </a:extLst>
          </p:cNvPr>
          <p:cNvSpPr>
            <a:spLocks noGrp="1"/>
          </p:cNvSpPr>
          <p:nvPr>
            <p:ph type="sldNum" sz="quarter" idx="12"/>
          </p:nvPr>
        </p:nvSpPr>
        <p:spPr/>
        <p:txBody>
          <a:bodyPr/>
          <a:lstStyle/>
          <a:p>
            <a:fld id="{DD2D99A6-AB3E-47AC-8FB1-38EFAC3FC3E4}" type="slidenum">
              <a:rPr lang="es-CO" smtClean="0"/>
              <a:t>‹Nº›</a:t>
            </a:fld>
            <a:endParaRPr lang="es-CO"/>
          </a:p>
        </p:txBody>
      </p:sp>
    </p:spTree>
    <p:extLst>
      <p:ext uri="{BB962C8B-B14F-4D97-AF65-F5344CB8AC3E}">
        <p14:creationId xmlns:p14="http://schemas.microsoft.com/office/powerpoint/2010/main" val="42002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A425C7B-41B8-9540-3ABF-5BA8232A16C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43A287E-4186-BEBF-F216-661EC535A20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D6BB3F6-EB04-B60D-9EE6-01CE5EBE18B7}"/>
              </a:ext>
            </a:extLst>
          </p:cNvPr>
          <p:cNvSpPr>
            <a:spLocks noGrp="1"/>
          </p:cNvSpPr>
          <p:nvPr>
            <p:ph type="dt" sz="half" idx="10"/>
          </p:nvPr>
        </p:nvSpPr>
        <p:spPr/>
        <p:txBody>
          <a:bodyPr/>
          <a:lstStyle/>
          <a:p>
            <a:fld id="{80272390-E4B2-4A0D-8460-33D170166DE2}" type="datetimeFigureOut">
              <a:rPr lang="es-CO" smtClean="0"/>
              <a:t>23/04/2024</a:t>
            </a:fld>
            <a:endParaRPr lang="es-CO"/>
          </a:p>
        </p:txBody>
      </p:sp>
      <p:sp>
        <p:nvSpPr>
          <p:cNvPr id="5" name="Marcador de pie de página 4">
            <a:extLst>
              <a:ext uri="{FF2B5EF4-FFF2-40B4-BE49-F238E27FC236}">
                <a16:creationId xmlns:a16="http://schemas.microsoft.com/office/drawing/2014/main" id="{E9FF6448-A063-9026-29E3-2E7AC3C3D65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CAFF164-D295-194C-3BE4-F98CC925057A}"/>
              </a:ext>
            </a:extLst>
          </p:cNvPr>
          <p:cNvSpPr>
            <a:spLocks noGrp="1"/>
          </p:cNvSpPr>
          <p:nvPr>
            <p:ph type="sldNum" sz="quarter" idx="12"/>
          </p:nvPr>
        </p:nvSpPr>
        <p:spPr/>
        <p:txBody>
          <a:bodyPr/>
          <a:lstStyle/>
          <a:p>
            <a:fld id="{DD2D99A6-AB3E-47AC-8FB1-38EFAC3FC3E4}" type="slidenum">
              <a:rPr lang="es-CO" smtClean="0"/>
              <a:t>‹Nº›</a:t>
            </a:fld>
            <a:endParaRPr lang="es-CO"/>
          </a:p>
        </p:txBody>
      </p:sp>
    </p:spTree>
    <p:extLst>
      <p:ext uri="{BB962C8B-B14F-4D97-AF65-F5344CB8AC3E}">
        <p14:creationId xmlns:p14="http://schemas.microsoft.com/office/powerpoint/2010/main" val="757849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7F7246-0B19-B662-F340-3310D1C6785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EB95C0E-0190-360F-3C45-6E0E9525E9C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39F8675-97F5-35D2-B12A-816572EF4984}"/>
              </a:ext>
            </a:extLst>
          </p:cNvPr>
          <p:cNvSpPr>
            <a:spLocks noGrp="1"/>
          </p:cNvSpPr>
          <p:nvPr>
            <p:ph type="dt" sz="half" idx="10"/>
          </p:nvPr>
        </p:nvSpPr>
        <p:spPr/>
        <p:txBody>
          <a:bodyPr/>
          <a:lstStyle/>
          <a:p>
            <a:fld id="{80272390-E4B2-4A0D-8460-33D170166DE2}" type="datetimeFigureOut">
              <a:rPr lang="es-CO" smtClean="0"/>
              <a:t>23/04/2024</a:t>
            </a:fld>
            <a:endParaRPr lang="es-CO"/>
          </a:p>
        </p:txBody>
      </p:sp>
      <p:sp>
        <p:nvSpPr>
          <p:cNvPr id="5" name="Marcador de pie de página 4">
            <a:extLst>
              <a:ext uri="{FF2B5EF4-FFF2-40B4-BE49-F238E27FC236}">
                <a16:creationId xmlns:a16="http://schemas.microsoft.com/office/drawing/2014/main" id="{7A3E5AA0-3B5D-6DE1-B370-AFFDC2B82DE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9F1DC41-144F-3775-8120-9AE6D2BEEAF3}"/>
              </a:ext>
            </a:extLst>
          </p:cNvPr>
          <p:cNvSpPr>
            <a:spLocks noGrp="1"/>
          </p:cNvSpPr>
          <p:nvPr>
            <p:ph type="sldNum" sz="quarter" idx="12"/>
          </p:nvPr>
        </p:nvSpPr>
        <p:spPr/>
        <p:txBody>
          <a:bodyPr/>
          <a:lstStyle/>
          <a:p>
            <a:fld id="{DD2D99A6-AB3E-47AC-8FB1-38EFAC3FC3E4}" type="slidenum">
              <a:rPr lang="es-CO" smtClean="0"/>
              <a:t>‹Nº›</a:t>
            </a:fld>
            <a:endParaRPr lang="es-CO"/>
          </a:p>
        </p:txBody>
      </p:sp>
    </p:spTree>
    <p:extLst>
      <p:ext uri="{BB962C8B-B14F-4D97-AF65-F5344CB8AC3E}">
        <p14:creationId xmlns:p14="http://schemas.microsoft.com/office/powerpoint/2010/main" val="3168867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B22760-3E2A-AEB8-E4EE-453E23B2618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7844A2F-A955-D66C-0E8F-0BF7710246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85AA763-BAD8-13CC-6EAE-7720C64775A9}"/>
              </a:ext>
            </a:extLst>
          </p:cNvPr>
          <p:cNvSpPr>
            <a:spLocks noGrp="1"/>
          </p:cNvSpPr>
          <p:nvPr>
            <p:ph type="dt" sz="half" idx="10"/>
          </p:nvPr>
        </p:nvSpPr>
        <p:spPr/>
        <p:txBody>
          <a:bodyPr/>
          <a:lstStyle/>
          <a:p>
            <a:fld id="{80272390-E4B2-4A0D-8460-33D170166DE2}" type="datetimeFigureOut">
              <a:rPr lang="es-CO" smtClean="0"/>
              <a:t>23/04/2024</a:t>
            </a:fld>
            <a:endParaRPr lang="es-CO"/>
          </a:p>
        </p:txBody>
      </p:sp>
      <p:sp>
        <p:nvSpPr>
          <p:cNvPr id="5" name="Marcador de pie de página 4">
            <a:extLst>
              <a:ext uri="{FF2B5EF4-FFF2-40B4-BE49-F238E27FC236}">
                <a16:creationId xmlns:a16="http://schemas.microsoft.com/office/drawing/2014/main" id="{71E6D4AD-9FDC-BA80-C957-43066DC83E7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25F0B18-A5FA-FD86-4E86-CE432AD68600}"/>
              </a:ext>
            </a:extLst>
          </p:cNvPr>
          <p:cNvSpPr>
            <a:spLocks noGrp="1"/>
          </p:cNvSpPr>
          <p:nvPr>
            <p:ph type="sldNum" sz="quarter" idx="12"/>
          </p:nvPr>
        </p:nvSpPr>
        <p:spPr/>
        <p:txBody>
          <a:bodyPr/>
          <a:lstStyle/>
          <a:p>
            <a:fld id="{DD2D99A6-AB3E-47AC-8FB1-38EFAC3FC3E4}" type="slidenum">
              <a:rPr lang="es-CO" smtClean="0"/>
              <a:t>‹Nº›</a:t>
            </a:fld>
            <a:endParaRPr lang="es-CO"/>
          </a:p>
        </p:txBody>
      </p:sp>
    </p:spTree>
    <p:extLst>
      <p:ext uri="{BB962C8B-B14F-4D97-AF65-F5344CB8AC3E}">
        <p14:creationId xmlns:p14="http://schemas.microsoft.com/office/powerpoint/2010/main" val="2975481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EF41AB-E727-1594-5E19-5E262AFFDA2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A7D7699B-D75F-D53B-A183-FF0E4BB31BF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87C58CED-46D9-50FC-EFD6-8AFAA0D3487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F3C6F89E-6D3B-BEB6-8CB1-B3532414041B}"/>
              </a:ext>
            </a:extLst>
          </p:cNvPr>
          <p:cNvSpPr>
            <a:spLocks noGrp="1"/>
          </p:cNvSpPr>
          <p:nvPr>
            <p:ph type="dt" sz="half" idx="10"/>
          </p:nvPr>
        </p:nvSpPr>
        <p:spPr/>
        <p:txBody>
          <a:bodyPr/>
          <a:lstStyle/>
          <a:p>
            <a:fld id="{80272390-E4B2-4A0D-8460-33D170166DE2}" type="datetimeFigureOut">
              <a:rPr lang="es-CO" smtClean="0"/>
              <a:t>23/04/2024</a:t>
            </a:fld>
            <a:endParaRPr lang="es-CO"/>
          </a:p>
        </p:txBody>
      </p:sp>
      <p:sp>
        <p:nvSpPr>
          <p:cNvPr id="6" name="Marcador de pie de página 5">
            <a:extLst>
              <a:ext uri="{FF2B5EF4-FFF2-40B4-BE49-F238E27FC236}">
                <a16:creationId xmlns:a16="http://schemas.microsoft.com/office/drawing/2014/main" id="{2F2F9EAB-EF8B-D88F-96FD-8D0447D5BD2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26F05F8-701D-16DE-7F2C-976312DFEFFE}"/>
              </a:ext>
            </a:extLst>
          </p:cNvPr>
          <p:cNvSpPr>
            <a:spLocks noGrp="1"/>
          </p:cNvSpPr>
          <p:nvPr>
            <p:ph type="sldNum" sz="quarter" idx="12"/>
          </p:nvPr>
        </p:nvSpPr>
        <p:spPr/>
        <p:txBody>
          <a:bodyPr/>
          <a:lstStyle/>
          <a:p>
            <a:fld id="{DD2D99A6-AB3E-47AC-8FB1-38EFAC3FC3E4}" type="slidenum">
              <a:rPr lang="es-CO" smtClean="0"/>
              <a:t>‹Nº›</a:t>
            </a:fld>
            <a:endParaRPr lang="es-CO"/>
          </a:p>
        </p:txBody>
      </p:sp>
    </p:spTree>
    <p:extLst>
      <p:ext uri="{BB962C8B-B14F-4D97-AF65-F5344CB8AC3E}">
        <p14:creationId xmlns:p14="http://schemas.microsoft.com/office/powerpoint/2010/main" val="1882948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880CE-C431-45E2-181C-73E4763AA9D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1934BE0-E2C4-E216-553A-8D7ACC228E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D2D11E9-6A88-926B-6F13-0B6FC7BB569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376C031F-C885-60B2-6925-BCDCBF7D2E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113C311-50EA-9F11-3ADE-92F3B3A4643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61207731-79D3-FEB6-BC21-FE29041D5683}"/>
              </a:ext>
            </a:extLst>
          </p:cNvPr>
          <p:cNvSpPr>
            <a:spLocks noGrp="1"/>
          </p:cNvSpPr>
          <p:nvPr>
            <p:ph type="dt" sz="half" idx="10"/>
          </p:nvPr>
        </p:nvSpPr>
        <p:spPr/>
        <p:txBody>
          <a:bodyPr/>
          <a:lstStyle/>
          <a:p>
            <a:fld id="{80272390-E4B2-4A0D-8460-33D170166DE2}" type="datetimeFigureOut">
              <a:rPr lang="es-CO" smtClean="0"/>
              <a:t>23/04/2024</a:t>
            </a:fld>
            <a:endParaRPr lang="es-CO"/>
          </a:p>
        </p:txBody>
      </p:sp>
      <p:sp>
        <p:nvSpPr>
          <p:cNvPr id="8" name="Marcador de pie de página 7">
            <a:extLst>
              <a:ext uri="{FF2B5EF4-FFF2-40B4-BE49-F238E27FC236}">
                <a16:creationId xmlns:a16="http://schemas.microsoft.com/office/drawing/2014/main" id="{69E6C985-3334-94F8-7019-C40BEA5970FC}"/>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6D9D08E8-F761-7807-41CB-84F68BDD869D}"/>
              </a:ext>
            </a:extLst>
          </p:cNvPr>
          <p:cNvSpPr>
            <a:spLocks noGrp="1"/>
          </p:cNvSpPr>
          <p:nvPr>
            <p:ph type="sldNum" sz="quarter" idx="12"/>
          </p:nvPr>
        </p:nvSpPr>
        <p:spPr/>
        <p:txBody>
          <a:bodyPr/>
          <a:lstStyle/>
          <a:p>
            <a:fld id="{DD2D99A6-AB3E-47AC-8FB1-38EFAC3FC3E4}" type="slidenum">
              <a:rPr lang="es-CO" smtClean="0"/>
              <a:t>‹Nº›</a:t>
            </a:fld>
            <a:endParaRPr lang="es-CO"/>
          </a:p>
        </p:txBody>
      </p:sp>
    </p:spTree>
    <p:extLst>
      <p:ext uri="{BB962C8B-B14F-4D97-AF65-F5344CB8AC3E}">
        <p14:creationId xmlns:p14="http://schemas.microsoft.com/office/powerpoint/2010/main" val="2807253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0F9998-0D18-42CF-0DC7-7815DA2A1E1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4E865007-A787-2F2D-F272-BDCF75CB9D1F}"/>
              </a:ext>
            </a:extLst>
          </p:cNvPr>
          <p:cNvSpPr>
            <a:spLocks noGrp="1"/>
          </p:cNvSpPr>
          <p:nvPr>
            <p:ph type="dt" sz="half" idx="10"/>
          </p:nvPr>
        </p:nvSpPr>
        <p:spPr/>
        <p:txBody>
          <a:bodyPr/>
          <a:lstStyle/>
          <a:p>
            <a:fld id="{80272390-E4B2-4A0D-8460-33D170166DE2}" type="datetimeFigureOut">
              <a:rPr lang="es-CO" smtClean="0"/>
              <a:t>23/04/2024</a:t>
            </a:fld>
            <a:endParaRPr lang="es-CO"/>
          </a:p>
        </p:txBody>
      </p:sp>
      <p:sp>
        <p:nvSpPr>
          <p:cNvPr id="4" name="Marcador de pie de página 3">
            <a:extLst>
              <a:ext uri="{FF2B5EF4-FFF2-40B4-BE49-F238E27FC236}">
                <a16:creationId xmlns:a16="http://schemas.microsoft.com/office/drawing/2014/main" id="{E5E6CEE7-5D5B-B216-388C-C35890C8EEEC}"/>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B924F078-6D0B-D811-7543-D46336A576C6}"/>
              </a:ext>
            </a:extLst>
          </p:cNvPr>
          <p:cNvSpPr>
            <a:spLocks noGrp="1"/>
          </p:cNvSpPr>
          <p:nvPr>
            <p:ph type="sldNum" sz="quarter" idx="12"/>
          </p:nvPr>
        </p:nvSpPr>
        <p:spPr/>
        <p:txBody>
          <a:bodyPr/>
          <a:lstStyle/>
          <a:p>
            <a:fld id="{DD2D99A6-AB3E-47AC-8FB1-38EFAC3FC3E4}" type="slidenum">
              <a:rPr lang="es-CO" smtClean="0"/>
              <a:t>‹Nº›</a:t>
            </a:fld>
            <a:endParaRPr lang="es-CO"/>
          </a:p>
        </p:txBody>
      </p:sp>
    </p:spTree>
    <p:extLst>
      <p:ext uri="{BB962C8B-B14F-4D97-AF65-F5344CB8AC3E}">
        <p14:creationId xmlns:p14="http://schemas.microsoft.com/office/powerpoint/2010/main" val="3008432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41DF14B-CF30-9C25-A68C-95DC892190E0}"/>
              </a:ext>
            </a:extLst>
          </p:cNvPr>
          <p:cNvSpPr>
            <a:spLocks noGrp="1"/>
          </p:cNvSpPr>
          <p:nvPr>
            <p:ph type="dt" sz="half" idx="10"/>
          </p:nvPr>
        </p:nvSpPr>
        <p:spPr/>
        <p:txBody>
          <a:bodyPr/>
          <a:lstStyle/>
          <a:p>
            <a:fld id="{80272390-E4B2-4A0D-8460-33D170166DE2}" type="datetimeFigureOut">
              <a:rPr lang="es-CO" smtClean="0"/>
              <a:t>23/04/2024</a:t>
            </a:fld>
            <a:endParaRPr lang="es-CO"/>
          </a:p>
        </p:txBody>
      </p:sp>
      <p:sp>
        <p:nvSpPr>
          <p:cNvPr id="3" name="Marcador de pie de página 2">
            <a:extLst>
              <a:ext uri="{FF2B5EF4-FFF2-40B4-BE49-F238E27FC236}">
                <a16:creationId xmlns:a16="http://schemas.microsoft.com/office/drawing/2014/main" id="{10290F78-F84E-7FA9-5BE3-52B11ACB1D05}"/>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F90D132-527D-C93E-45CB-31BB37182729}"/>
              </a:ext>
            </a:extLst>
          </p:cNvPr>
          <p:cNvSpPr>
            <a:spLocks noGrp="1"/>
          </p:cNvSpPr>
          <p:nvPr>
            <p:ph type="sldNum" sz="quarter" idx="12"/>
          </p:nvPr>
        </p:nvSpPr>
        <p:spPr/>
        <p:txBody>
          <a:bodyPr/>
          <a:lstStyle/>
          <a:p>
            <a:fld id="{DD2D99A6-AB3E-47AC-8FB1-38EFAC3FC3E4}" type="slidenum">
              <a:rPr lang="es-CO" smtClean="0"/>
              <a:t>‹Nº›</a:t>
            </a:fld>
            <a:endParaRPr lang="es-CO"/>
          </a:p>
        </p:txBody>
      </p:sp>
    </p:spTree>
    <p:extLst>
      <p:ext uri="{BB962C8B-B14F-4D97-AF65-F5344CB8AC3E}">
        <p14:creationId xmlns:p14="http://schemas.microsoft.com/office/powerpoint/2010/main" val="2193198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816CE-3E35-2C15-0AB8-7831D8168A5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1AFEB9B-FBCB-D08F-B496-3B00C0B03F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DD34AF9A-CBAB-4720-9E9E-98764CC57F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0616EDB-CCA4-5ABE-4B06-8309840C0108}"/>
              </a:ext>
            </a:extLst>
          </p:cNvPr>
          <p:cNvSpPr>
            <a:spLocks noGrp="1"/>
          </p:cNvSpPr>
          <p:nvPr>
            <p:ph type="dt" sz="half" idx="10"/>
          </p:nvPr>
        </p:nvSpPr>
        <p:spPr/>
        <p:txBody>
          <a:bodyPr/>
          <a:lstStyle/>
          <a:p>
            <a:fld id="{80272390-E4B2-4A0D-8460-33D170166DE2}" type="datetimeFigureOut">
              <a:rPr lang="es-CO" smtClean="0"/>
              <a:t>23/04/2024</a:t>
            </a:fld>
            <a:endParaRPr lang="es-CO"/>
          </a:p>
        </p:txBody>
      </p:sp>
      <p:sp>
        <p:nvSpPr>
          <p:cNvPr id="6" name="Marcador de pie de página 5">
            <a:extLst>
              <a:ext uri="{FF2B5EF4-FFF2-40B4-BE49-F238E27FC236}">
                <a16:creationId xmlns:a16="http://schemas.microsoft.com/office/drawing/2014/main" id="{500E58B5-354B-5B47-9202-6C2D3C98233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A6106D7-5BEA-65D4-E6DF-BF6CFED99769}"/>
              </a:ext>
            </a:extLst>
          </p:cNvPr>
          <p:cNvSpPr>
            <a:spLocks noGrp="1"/>
          </p:cNvSpPr>
          <p:nvPr>
            <p:ph type="sldNum" sz="quarter" idx="12"/>
          </p:nvPr>
        </p:nvSpPr>
        <p:spPr/>
        <p:txBody>
          <a:bodyPr/>
          <a:lstStyle/>
          <a:p>
            <a:fld id="{DD2D99A6-AB3E-47AC-8FB1-38EFAC3FC3E4}" type="slidenum">
              <a:rPr lang="es-CO" smtClean="0"/>
              <a:t>‹Nº›</a:t>
            </a:fld>
            <a:endParaRPr lang="es-CO"/>
          </a:p>
        </p:txBody>
      </p:sp>
    </p:spTree>
    <p:extLst>
      <p:ext uri="{BB962C8B-B14F-4D97-AF65-F5344CB8AC3E}">
        <p14:creationId xmlns:p14="http://schemas.microsoft.com/office/powerpoint/2010/main" val="269426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FFD40D-8F41-7EEA-0056-55814088455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EB411822-286F-DDA0-BB1B-27F5BBAD97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9FDDC4B6-4185-4F54-1A26-8F570490CA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280CC53-E779-D8ED-A776-3918FBB24709}"/>
              </a:ext>
            </a:extLst>
          </p:cNvPr>
          <p:cNvSpPr>
            <a:spLocks noGrp="1"/>
          </p:cNvSpPr>
          <p:nvPr>
            <p:ph type="dt" sz="half" idx="10"/>
          </p:nvPr>
        </p:nvSpPr>
        <p:spPr/>
        <p:txBody>
          <a:bodyPr/>
          <a:lstStyle/>
          <a:p>
            <a:fld id="{80272390-E4B2-4A0D-8460-33D170166DE2}" type="datetimeFigureOut">
              <a:rPr lang="es-CO" smtClean="0"/>
              <a:t>23/04/2024</a:t>
            </a:fld>
            <a:endParaRPr lang="es-CO"/>
          </a:p>
        </p:txBody>
      </p:sp>
      <p:sp>
        <p:nvSpPr>
          <p:cNvPr id="6" name="Marcador de pie de página 5">
            <a:extLst>
              <a:ext uri="{FF2B5EF4-FFF2-40B4-BE49-F238E27FC236}">
                <a16:creationId xmlns:a16="http://schemas.microsoft.com/office/drawing/2014/main" id="{762CFE68-5509-34C5-C757-12901DFB3774}"/>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E1E20C9-1C6C-48EA-75BB-FCD99F945162}"/>
              </a:ext>
            </a:extLst>
          </p:cNvPr>
          <p:cNvSpPr>
            <a:spLocks noGrp="1"/>
          </p:cNvSpPr>
          <p:nvPr>
            <p:ph type="sldNum" sz="quarter" idx="12"/>
          </p:nvPr>
        </p:nvSpPr>
        <p:spPr/>
        <p:txBody>
          <a:bodyPr/>
          <a:lstStyle/>
          <a:p>
            <a:fld id="{DD2D99A6-AB3E-47AC-8FB1-38EFAC3FC3E4}" type="slidenum">
              <a:rPr lang="es-CO" smtClean="0"/>
              <a:t>‹Nº›</a:t>
            </a:fld>
            <a:endParaRPr lang="es-CO"/>
          </a:p>
        </p:txBody>
      </p:sp>
    </p:spTree>
    <p:extLst>
      <p:ext uri="{BB962C8B-B14F-4D97-AF65-F5344CB8AC3E}">
        <p14:creationId xmlns:p14="http://schemas.microsoft.com/office/powerpoint/2010/main" val="1622082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B6601EB-DE75-A283-3D01-0B99DD63D7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91A01138-944E-4DAA-DF17-B125910BB8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51EB54C-0EF0-D612-9DD4-9CB9BC4F6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272390-E4B2-4A0D-8460-33D170166DE2}" type="datetimeFigureOut">
              <a:rPr lang="es-CO" smtClean="0"/>
              <a:t>23/04/2024</a:t>
            </a:fld>
            <a:endParaRPr lang="es-CO"/>
          </a:p>
        </p:txBody>
      </p:sp>
      <p:sp>
        <p:nvSpPr>
          <p:cNvPr id="5" name="Marcador de pie de página 4">
            <a:extLst>
              <a:ext uri="{FF2B5EF4-FFF2-40B4-BE49-F238E27FC236}">
                <a16:creationId xmlns:a16="http://schemas.microsoft.com/office/drawing/2014/main" id="{ECC8202E-D23A-03CD-B65F-B339AC157B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D4912DE4-2A3E-EAE2-9351-A0E4D88D34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2D99A6-AB3E-47AC-8FB1-38EFAC3FC3E4}" type="slidenum">
              <a:rPr lang="es-CO" smtClean="0"/>
              <a:t>‹Nº›</a:t>
            </a:fld>
            <a:endParaRPr lang="es-CO"/>
          </a:p>
        </p:txBody>
      </p:sp>
    </p:spTree>
    <p:extLst>
      <p:ext uri="{BB962C8B-B14F-4D97-AF65-F5344CB8AC3E}">
        <p14:creationId xmlns:p14="http://schemas.microsoft.com/office/powerpoint/2010/main" val="86048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abs/1311.2524"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arxiv.org/abs/1703.06870" TargetMode="Externa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facebookresearch/detr"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114EE2-7CC8-1FB9-B50D-50BE09AB0ECE}"/>
              </a:ext>
            </a:extLst>
          </p:cNvPr>
          <p:cNvSpPr>
            <a:spLocks noGrp="1"/>
          </p:cNvSpPr>
          <p:nvPr>
            <p:ph type="ctrTitle"/>
          </p:nvPr>
        </p:nvSpPr>
        <p:spPr>
          <a:xfrm>
            <a:off x="526093" y="3657600"/>
            <a:ext cx="11105613" cy="1947488"/>
          </a:xfrm>
        </p:spPr>
        <p:txBody>
          <a:bodyPr>
            <a:normAutofit/>
          </a:bodyPr>
          <a:lstStyle/>
          <a:p>
            <a:r>
              <a:rPr lang="es-CO" sz="4800" dirty="0" err="1">
                <a:solidFill>
                  <a:schemeClr val="accent1">
                    <a:lumMod val="75000"/>
                  </a:schemeClr>
                </a:solidFill>
              </a:rPr>
              <a:t>Object-Detection</a:t>
            </a:r>
            <a:r>
              <a:rPr lang="es-CO" sz="4800" dirty="0">
                <a:solidFill>
                  <a:schemeClr val="accent1">
                    <a:lumMod val="75000"/>
                  </a:schemeClr>
                </a:solidFill>
              </a:rPr>
              <a:t> Con Machine </a:t>
            </a:r>
            <a:r>
              <a:rPr lang="es-CO" sz="4800" dirty="0" err="1">
                <a:solidFill>
                  <a:schemeClr val="accent1">
                    <a:lumMod val="75000"/>
                  </a:schemeClr>
                </a:solidFill>
              </a:rPr>
              <a:t>Learning</a:t>
            </a:r>
            <a:endParaRPr lang="es-CO" sz="4800" dirty="0">
              <a:solidFill>
                <a:schemeClr val="accent1">
                  <a:lumMod val="75000"/>
                </a:schemeClr>
              </a:solidFill>
            </a:endParaRPr>
          </a:p>
        </p:txBody>
      </p:sp>
      <p:sp>
        <p:nvSpPr>
          <p:cNvPr id="3" name="Subtítulo 2">
            <a:extLst>
              <a:ext uri="{FF2B5EF4-FFF2-40B4-BE49-F238E27FC236}">
                <a16:creationId xmlns:a16="http://schemas.microsoft.com/office/drawing/2014/main" id="{6990167A-F844-9F94-DD27-83345C4FAC47}"/>
              </a:ext>
            </a:extLst>
          </p:cNvPr>
          <p:cNvSpPr>
            <a:spLocks noGrp="1"/>
          </p:cNvSpPr>
          <p:nvPr>
            <p:ph type="subTitle" idx="1"/>
          </p:nvPr>
        </p:nvSpPr>
        <p:spPr>
          <a:xfrm>
            <a:off x="1650112" y="5888038"/>
            <a:ext cx="9144000" cy="1655762"/>
          </a:xfrm>
        </p:spPr>
        <p:txBody>
          <a:bodyPr/>
          <a:lstStyle/>
          <a:p>
            <a:r>
              <a:rPr lang="es-CO" dirty="0"/>
              <a:t>PhD(e). </a:t>
            </a:r>
            <a:r>
              <a:rPr lang="es-CO" dirty="0" err="1"/>
              <a:t>MsC</a:t>
            </a:r>
            <a:r>
              <a:rPr lang="es-CO" dirty="0"/>
              <a:t>. Ing. Jonnatan Arias Garcia</a:t>
            </a:r>
          </a:p>
        </p:txBody>
      </p:sp>
      <p:pic>
        <p:nvPicPr>
          <p:cNvPr id="1026" name="Picture 2" descr="Universidad del Quindío - YouTube">
            <a:extLst>
              <a:ext uri="{FF2B5EF4-FFF2-40B4-BE49-F238E27FC236}">
                <a16:creationId xmlns:a16="http://schemas.microsoft.com/office/drawing/2014/main" id="{EF86FD76-BE56-F566-C121-F2E22DC93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0" y="385482"/>
            <a:ext cx="963706" cy="9637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Detection, Recognition, And Classification With Machine Learning">
            <a:extLst>
              <a:ext uri="{FF2B5EF4-FFF2-40B4-BE49-F238E27FC236}">
                <a16:creationId xmlns:a16="http://schemas.microsoft.com/office/drawing/2014/main" id="{A186CB0E-837A-7F87-21C8-FD5183F91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886658"/>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374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10EA4-E371-CA51-3482-4F3234E30AA5}"/>
              </a:ext>
            </a:extLst>
          </p:cNvPr>
          <p:cNvSpPr>
            <a:spLocks noGrp="1"/>
          </p:cNvSpPr>
          <p:nvPr>
            <p:ph type="title"/>
          </p:nvPr>
        </p:nvSpPr>
        <p:spPr>
          <a:xfrm>
            <a:off x="838200" y="2766218"/>
            <a:ext cx="10515600" cy="1325563"/>
          </a:xfrm>
        </p:spPr>
        <p:txBody>
          <a:bodyPr/>
          <a:lstStyle/>
          <a:p>
            <a:pPr algn="ctr"/>
            <a:r>
              <a:rPr lang="es-CO" dirty="0">
                <a:solidFill>
                  <a:srgbClr val="0070C0"/>
                </a:solidFill>
              </a:rPr>
              <a:t>Modelos</a:t>
            </a:r>
          </a:p>
        </p:txBody>
      </p:sp>
    </p:spTree>
    <p:extLst>
      <p:ext uri="{BB962C8B-B14F-4D97-AF65-F5344CB8AC3E}">
        <p14:creationId xmlns:p14="http://schemas.microsoft.com/office/powerpoint/2010/main" val="2072785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249190"/>
            <a:ext cx="9421906" cy="1325563"/>
          </a:xfrm>
        </p:spPr>
        <p:txBody>
          <a:bodyPr>
            <a:normAutofit/>
          </a:bodyPr>
          <a:lstStyle/>
          <a:p>
            <a:pPr algn="ctr"/>
            <a:r>
              <a:rPr lang="es-CO" b="1" dirty="0">
                <a:solidFill>
                  <a:schemeClr val="accent1">
                    <a:lumMod val="75000"/>
                  </a:schemeClr>
                </a:solidFill>
              </a:rPr>
              <a:t>R-CNN: Búsqueda selectiva</a:t>
            </a: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6" name="Marcador de contenido 5">
            <a:extLst>
              <a:ext uri="{FF2B5EF4-FFF2-40B4-BE49-F238E27FC236}">
                <a16:creationId xmlns:a16="http://schemas.microsoft.com/office/drawing/2014/main" id="{B71D20F8-F5A6-BF41-C02C-0DCDAC9F29E2}"/>
              </a:ext>
            </a:extLst>
          </p:cNvPr>
          <p:cNvSpPr>
            <a:spLocks noGrp="1"/>
          </p:cNvSpPr>
          <p:nvPr>
            <p:ph idx="1"/>
          </p:nvPr>
        </p:nvSpPr>
        <p:spPr>
          <a:xfrm>
            <a:off x="838200" y="1742168"/>
            <a:ext cx="10515600" cy="4351338"/>
          </a:xfrm>
        </p:spPr>
        <p:txBody>
          <a:bodyPr/>
          <a:lstStyle/>
          <a:p>
            <a:pPr marL="0" indent="0">
              <a:buNone/>
            </a:pPr>
            <a:r>
              <a:rPr lang="en-US" b="0" i="0" dirty="0">
                <a:solidFill>
                  <a:srgbClr val="474747"/>
                </a:solidFill>
                <a:effectLst/>
                <a:highlight>
                  <a:srgbClr val="FFFFFF"/>
                </a:highlight>
                <a:latin typeface="open sans" panose="020B0606030504020204" pitchFamily="34" charset="0"/>
              </a:rPr>
              <a:t>Region Based Convolutional Neural Networks</a:t>
            </a:r>
          </a:p>
          <a:p>
            <a:pPr marL="514350" indent="-514350">
              <a:buAutoNum type="arabicPeriod"/>
            </a:pPr>
            <a:r>
              <a:rPr lang="en-US" dirty="0">
                <a:solidFill>
                  <a:srgbClr val="474747"/>
                </a:solidFill>
                <a:highlight>
                  <a:srgbClr val="FFFFFF"/>
                </a:highlight>
                <a:latin typeface="open sans" panose="020B0606030504020204" pitchFamily="34" charset="0"/>
              </a:rPr>
              <a:t>Primero determine las regiones de </a:t>
            </a:r>
            <a:r>
              <a:rPr lang="es-CO" dirty="0">
                <a:solidFill>
                  <a:srgbClr val="474747"/>
                </a:solidFill>
                <a:highlight>
                  <a:srgbClr val="FFFFFF"/>
                </a:highlight>
                <a:latin typeface="open sans" panose="020B0606030504020204" pitchFamily="34" charset="0"/>
              </a:rPr>
              <a:t>interés</a:t>
            </a:r>
            <a:r>
              <a:rPr lang="en-US" dirty="0">
                <a:solidFill>
                  <a:srgbClr val="474747"/>
                </a:solidFill>
                <a:highlight>
                  <a:srgbClr val="FFFFFF"/>
                </a:highlight>
                <a:latin typeface="open sans" panose="020B0606030504020204" pitchFamily="34" charset="0"/>
              </a:rPr>
              <a:t> (selective search)</a:t>
            </a:r>
          </a:p>
          <a:p>
            <a:pPr marL="514350" indent="-514350">
              <a:buAutoNum type="arabicPeriod"/>
            </a:pPr>
            <a:r>
              <a:rPr lang="en-US" dirty="0">
                <a:solidFill>
                  <a:srgbClr val="474747"/>
                </a:solidFill>
                <a:highlight>
                  <a:srgbClr val="FFFFFF"/>
                </a:highlight>
                <a:latin typeface="open sans" panose="020B0606030504020204" pitchFamily="34" charset="0"/>
              </a:rPr>
              <a:t>Luego </a:t>
            </a:r>
            <a:r>
              <a:rPr lang="es-CO" dirty="0">
                <a:solidFill>
                  <a:srgbClr val="474747"/>
                </a:solidFill>
                <a:highlight>
                  <a:srgbClr val="FFFFFF"/>
                </a:highlight>
                <a:latin typeface="open sans" panose="020B0606030504020204" pitchFamily="34" charset="0"/>
              </a:rPr>
              <a:t>clasifique</a:t>
            </a:r>
            <a:r>
              <a:rPr lang="en-US" dirty="0">
                <a:solidFill>
                  <a:srgbClr val="474747"/>
                </a:solidFill>
                <a:highlight>
                  <a:srgbClr val="FFFFFF"/>
                </a:highlight>
                <a:latin typeface="open sans" panose="020B0606030504020204" pitchFamily="34" charset="0"/>
              </a:rPr>
              <a:t> </a:t>
            </a:r>
            <a:r>
              <a:rPr lang="en-US" dirty="0" err="1">
                <a:solidFill>
                  <a:srgbClr val="474747"/>
                </a:solidFill>
                <a:highlight>
                  <a:srgbClr val="FFFFFF"/>
                </a:highlight>
                <a:latin typeface="open sans" panose="020B0606030504020204" pitchFamily="34" charset="0"/>
              </a:rPr>
              <a:t>imágenes</a:t>
            </a:r>
            <a:r>
              <a:rPr lang="en-US" dirty="0">
                <a:solidFill>
                  <a:srgbClr val="474747"/>
                </a:solidFill>
                <a:highlight>
                  <a:srgbClr val="FFFFFF"/>
                </a:highlight>
                <a:latin typeface="open sans" panose="020B0606030504020204" pitchFamily="34" charset="0"/>
              </a:rPr>
              <a:t> con </a:t>
            </a:r>
            <a:r>
              <a:rPr lang="en-US" dirty="0" err="1">
                <a:solidFill>
                  <a:srgbClr val="474747"/>
                </a:solidFill>
                <a:highlight>
                  <a:srgbClr val="FFFFFF"/>
                </a:highlight>
                <a:latin typeface="open sans" panose="020B0606030504020204" pitchFamily="34" charset="0"/>
              </a:rPr>
              <a:t>una</a:t>
            </a:r>
            <a:r>
              <a:rPr lang="en-US" dirty="0">
                <a:solidFill>
                  <a:srgbClr val="474747"/>
                </a:solidFill>
                <a:highlight>
                  <a:srgbClr val="FFFFFF"/>
                </a:highlight>
                <a:latin typeface="open sans" panose="020B0606030504020204" pitchFamily="34" charset="0"/>
              </a:rPr>
              <a:t> red pre-</a:t>
            </a:r>
            <a:r>
              <a:rPr lang="en-US" dirty="0" err="1">
                <a:solidFill>
                  <a:srgbClr val="474747"/>
                </a:solidFill>
                <a:highlight>
                  <a:srgbClr val="FFFFFF"/>
                </a:highlight>
                <a:latin typeface="open sans" panose="020B0606030504020204" pitchFamily="34" charset="0"/>
              </a:rPr>
              <a:t>entrenada</a:t>
            </a:r>
            <a:endParaRPr lang="es-CO" dirty="0"/>
          </a:p>
          <a:p>
            <a:pPr marL="0" indent="0">
              <a:buNone/>
            </a:pPr>
            <a:endParaRPr lang="es-CO" dirty="0"/>
          </a:p>
          <a:p>
            <a:pPr marL="0" indent="0">
              <a:buNone/>
            </a:pPr>
            <a:r>
              <a:rPr lang="es-CO" dirty="0"/>
              <a:t>Es necesario un algoritmo que </a:t>
            </a:r>
            <a:r>
              <a:rPr lang="es-CO" b="1" dirty="0"/>
              <a:t>determine las áreas de interés. </a:t>
            </a:r>
            <a:r>
              <a:rPr lang="es-CO" dirty="0"/>
              <a:t>Luego pasar las regiones por la CNN y un clasificador binario que valide clase correcta y elimine las de poca confianza. Finalmente un regresor ajusta correctamente la posición.</a:t>
            </a:r>
          </a:p>
        </p:txBody>
      </p:sp>
    </p:spTree>
    <p:extLst>
      <p:ext uri="{BB962C8B-B14F-4D97-AF65-F5344CB8AC3E}">
        <p14:creationId xmlns:p14="http://schemas.microsoft.com/office/powerpoint/2010/main" val="925830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249190"/>
            <a:ext cx="9421906" cy="1325563"/>
          </a:xfrm>
        </p:spPr>
        <p:txBody>
          <a:bodyPr>
            <a:normAutofit/>
          </a:bodyPr>
          <a:lstStyle/>
          <a:p>
            <a:pPr algn="ctr"/>
            <a:r>
              <a:rPr lang="es-CO" b="1" dirty="0">
                <a:solidFill>
                  <a:schemeClr val="accent1">
                    <a:lumMod val="75000"/>
                  </a:schemeClr>
                </a:solidFill>
              </a:rPr>
              <a:t>R-CNN: Búsqueda selectiva</a:t>
            </a: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5" name="Marcador de contenido 4">
            <a:extLst>
              <a:ext uri="{FF2B5EF4-FFF2-40B4-BE49-F238E27FC236}">
                <a16:creationId xmlns:a16="http://schemas.microsoft.com/office/drawing/2014/main" id="{34D3A4F4-C37D-31B9-5403-C6814E3E17F6}"/>
              </a:ext>
            </a:extLst>
          </p:cNvPr>
          <p:cNvSpPr>
            <a:spLocks noGrp="1"/>
          </p:cNvSpPr>
          <p:nvPr>
            <p:ph idx="1"/>
          </p:nvPr>
        </p:nvSpPr>
        <p:spPr>
          <a:xfrm>
            <a:off x="838200" y="5486399"/>
            <a:ext cx="10515600" cy="690563"/>
          </a:xfrm>
        </p:spPr>
        <p:txBody>
          <a:bodyPr/>
          <a:lstStyle/>
          <a:p>
            <a:pPr marL="0" indent="0">
              <a:buNone/>
            </a:pPr>
            <a:r>
              <a:rPr lang="es-ES" b="0" i="0" dirty="0">
                <a:solidFill>
                  <a:srgbClr val="474747"/>
                </a:solidFill>
                <a:effectLst/>
                <a:highlight>
                  <a:srgbClr val="FFFFFF"/>
                </a:highlight>
                <a:latin typeface="open sans" panose="020B0606030504020204" pitchFamily="34" charset="0"/>
              </a:rPr>
              <a:t>Fuente:  </a:t>
            </a:r>
            <a:r>
              <a:rPr lang="es-ES" b="0" i="0" u="none" strike="noStrike" dirty="0">
                <a:solidFill>
                  <a:srgbClr val="F2777A"/>
                </a:solidFill>
                <a:effectLst/>
                <a:highlight>
                  <a:srgbClr val="FFFFFF"/>
                </a:highlight>
                <a:latin typeface="open sans" panose="020B0606030504020204" pitchFamily="34" charset="0"/>
                <a:hlinkClick r:id="rId3"/>
              </a:rPr>
              <a:t>https://arxiv.org/abs/1311.2524</a:t>
            </a:r>
            <a:endParaRPr lang="es-CO" dirty="0"/>
          </a:p>
        </p:txBody>
      </p:sp>
      <p:pic>
        <p:nvPicPr>
          <p:cNvPr id="8194" name="Picture 2">
            <a:extLst>
              <a:ext uri="{FF2B5EF4-FFF2-40B4-BE49-F238E27FC236}">
                <a16:creationId xmlns:a16="http://schemas.microsoft.com/office/drawing/2014/main" id="{79513D5C-DBB5-E094-9615-049C957E9F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790700"/>
            <a:ext cx="95250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137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249190"/>
            <a:ext cx="9421906" cy="1325563"/>
          </a:xfrm>
        </p:spPr>
        <p:txBody>
          <a:bodyPr>
            <a:normAutofit/>
          </a:bodyPr>
          <a:lstStyle/>
          <a:p>
            <a:pPr algn="ctr"/>
            <a:r>
              <a:rPr lang="es-CO" b="1" dirty="0">
                <a:solidFill>
                  <a:schemeClr val="accent1">
                    <a:lumMod val="75000"/>
                  </a:schemeClr>
                </a:solidFill>
              </a:rPr>
              <a:t>R-CNN: Búsqueda selectiva</a:t>
            </a: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6" name="Marcador de contenido 5">
            <a:extLst>
              <a:ext uri="{FF2B5EF4-FFF2-40B4-BE49-F238E27FC236}">
                <a16:creationId xmlns:a16="http://schemas.microsoft.com/office/drawing/2014/main" id="{B71D20F8-F5A6-BF41-C02C-0DCDAC9F29E2}"/>
              </a:ext>
            </a:extLst>
          </p:cNvPr>
          <p:cNvSpPr>
            <a:spLocks noGrp="1"/>
          </p:cNvSpPr>
          <p:nvPr>
            <p:ph idx="1"/>
          </p:nvPr>
        </p:nvSpPr>
        <p:spPr>
          <a:xfrm>
            <a:off x="838199" y="1742168"/>
            <a:ext cx="7195457" cy="4351338"/>
          </a:xfrm>
        </p:spPr>
        <p:txBody>
          <a:bodyPr>
            <a:normAutofit/>
          </a:bodyPr>
          <a:lstStyle/>
          <a:p>
            <a:pPr marL="0" indent="0" algn="just">
              <a:buNone/>
            </a:pPr>
            <a:r>
              <a:rPr lang="es-CO" b="0" i="0" dirty="0">
                <a:solidFill>
                  <a:srgbClr val="474747"/>
                </a:solidFill>
                <a:effectLst/>
                <a:highlight>
                  <a:srgbClr val="FFFFFF"/>
                </a:highlight>
                <a:latin typeface="open sans" panose="020B0606030504020204" pitchFamily="34" charset="0"/>
              </a:rPr>
              <a:t>La selección podría darse por “</a:t>
            </a:r>
            <a:r>
              <a:rPr lang="es-CO" b="0" i="0" dirty="0" err="1">
                <a:solidFill>
                  <a:srgbClr val="474747"/>
                </a:solidFill>
                <a:effectLst/>
                <a:highlight>
                  <a:srgbClr val="FFFFFF"/>
                </a:highlight>
                <a:latin typeface="open sans" panose="020B0606030504020204" pitchFamily="34" charset="0"/>
              </a:rPr>
              <a:t>Areas</a:t>
            </a:r>
            <a:r>
              <a:rPr lang="es-CO" b="0" i="0" dirty="0">
                <a:solidFill>
                  <a:srgbClr val="474747"/>
                </a:solidFill>
                <a:effectLst/>
                <a:highlight>
                  <a:srgbClr val="FFFFFF"/>
                </a:highlight>
                <a:latin typeface="open sans" panose="020B0606030504020204" pitchFamily="34" charset="0"/>
              </a:rPr>
              <a:t> contiguas con mismo color, o líneas delimitantes o cambios de contraste y brillo.</a:t>
            </a:r>
            <a:endParaRPr lang="es-CO" dirty="0">
              <a:solidFill>
                <a:srgbClr val="474747"/>
              </a:solidFill>
              <a:highlight>
                <a:srgbClr val="FFFFFF"/>
              </a:highlight>
              <a:latin typeface="open sans" panose="020B0606030504020204" pitchFamily="34" charset="0"/>
            </a:endParaRPr>
          </a:p>
          <a:p>
            <a:pPr marL="0" indent="0" algn="just">
              <a:buNone/>
            </a:pPr>
            <a:r>
              <a:rPr lang="es-CO" b="0" i="0" dirty="0">
                <a:solidFill>
                  <a:srgbClr val="474747"/>
                </a:solidFill>
                <a:effectLst/>
                <a:highlight>
                  <a:srgbClr val="FFFFFF"/>
                </a:highlight>
                <a:latin typeface="open sans" panose="020B0606030504020204" pitchFamily="34" charset="0"/>
              </a:rPr>
              <a:t>Para evitar solapamiento del mismo objeto se utilizar </a:t>
            </a:r>
            <a:r>
              <a:rPr lang="es-CO" b="0" i="0" dirty="0" err="1">
                <a:solidFill>
                  <a:srgbClr val="474747"/>
                </a:solidFill>
                <a:effectLst/>
                <a:highlight>
                  <a:srgbClr val="FFFFFF"/>
                </a:highlight>
                <a:latin typeface="open sans" panose="020B0606030504020204" pitchFamily="34" charset="0"/>
              </a:rPr>
              <a:t>IoU</a:t>
            </a:r>
            <a:r>
              <a:rPr lang="es-CO" b="0" i="0" dirty="0">
                <a:solidFill>
                  <a:srgbClr val="474747"/>
                </a:solidFill>
                <a:effectLst/>
                <a:highlight>
                  <a:srgbClr val="FFFFFF"/>
                </a:highlight>
                <a:latin typeface="open sans" panose="020B0606030504020204" pitchFamily="34" charset="0"/>
              </a:rPr>
              <a:t> (</a:t>
            </a:r>
            <a:r>
              <a:rPr lang="es-CO" b="0" i="0" dirty="0" err="1">
                <a:solidFill>
                  <a:srgbClr val="474747"/>
                </a:solidFill>
                <a:effectLst/>
                <a:highlight>
                  <a:srgbClr val="FFFFFF"/>
                </a:highlight>
                <a:latin typeface="open sans" panose="020B0606030504020204" pitchFamily="34" charset="0"/>
              </a:rPr>
              <a:t>Intersection</a:t>
            </a:r>
            <a:r>
              <a:rPr lang="es-CO" b="0" i="0" dirty="0">
                <a:solidFill>
                  <a:srgbClr val="474747"/>
                </a:solidFill>
                <a:effectLst/>
                <a:highlight>
                  <a:srgbClr val="FFFFFF"/>
                </a:highlight>
                <a:latin typeface="open sans" panose="020B0606030504020204" pitchFamily="34" charset="0"/>
              </a:rPr>
              <a:t> </a:t>
            </a:r>
            <a:r>
              <a:rPr lang="es-CO" b="0" i="0" dirty="0" err="1">
                <a:solidFill>
                  <a:srgbClr val="474747"/>
                </a:solidFill>
                <a:effectLst/>
                <a:highlight>
                  <a:srgbClr val="FFFFFF"/>
                </a:highlight>
                <a:latin typeface="open sans" panose="020B0606030504020204" pitchFamily="34" charset="0"/>
              </a:rPr>
              <a:t>over</a:t>
            </a:r>
            <a:r>
              <a:rPr lang="es-CO" b="0" i="0" dirty="0">
                <a:solidFill>
                  <a:srgbClr val="474747"/>
                </a:solidFill>
                <a:effectLst/>
                <a:highlight>
                  <a:srgbClr val="FFFFFF"/>
                </a:highlight>
                <a:latin typeface="open sans" panose="020B0606030504020204" pitchFamily="34" charset="0"/>
              </a:rPr>
              <a:t> </a:t>
            </a:r>
            <a:r>
              <a:rPr lang="es-CO" b="0" i="0" dirty="0" err="1">
                <a:solidFill>
                  <a:srgbClr val="474747"/>
                </a:solidFill>
                <a:effectLst/>
                <a:highlight>
                  <a:srgbClr val="FFFFFF"/>
                </a:highlight>
                <a:latin typeface="open sans" panose="020B0606030504020204" pitchFamily="34" charset="0"/>
              </a:rPr>
              <a:t>Union</a:t>
            </a:r>
            <a:r>
              <a:rPr lang="es-CO" b="0" i="0" dirty="0">
                <a:solidFill>
                  <a:srgbClr val="474747"/>
                </a:solidFill>
                <a:effectLst/>
                <a:highlight>
                  <a:srgbClr val="FFFFFF"/>
                </a:highlight>
                <a:latin typeface="open sans" panose="020B0606030504020204" pitchFamily="34" charset="0"/>
              </a:rPr>
              <a:t>)</a:t>
            </a:r>
          </a:p>
          <a:p>
            <a:pPr marL="0" indent="0" algn="just">
              <a:buNone/>
            </a:pPr>
            <a:endParaRPr lang="es-CO" b="0" i="0" dirty="0">
              <a:solidFill>
                <a:srgbClr val="474747"/>
              </a:solidFill>
              <a:effectLst/>
              <a:highlight>
                <a:srgbClr val="FFFFFF"/>
              </a:highlight>
              <a:latin typeface="open sans" panose="020B0606030504020204" pitchFamily="34" charset="0"/>
            </a:endParaRPr>
          </a:p>
          <a:p>
            <a:pPr marL="0" indent="0" algn="just">
              <a:buNone/>
            </a:pPr>
            <a:r>
              <a:rPr lang="es-CO" sz="2000" b="1" dirty="0" err="1">
                <a:solidFill>
                  <a:srgbClr val="474747"/>
                </a:solidFill>
                <a:highlight>
                  <a:srgbClr val="FFFFFF"/>
                </a:highlight>
                <a:latin typeface="open sans" panose="020B0606030504020204" pitchFamily="34" charset="0"/>
              </a:rPr>
              <a:t>IoU</a:t>
            </a:r>
            <a:r>
              <a:rPr lang="es-CO" sz="2000" dirty="0">
                <a:solidFill>
                  <a:srgbClr val="474747"/>
                </a:solidFill>
                <a:highlight>
                  <a:srgbClr val="FFFFFF"/>
                </a:highlight>
                <a:latin typeface="open sans" panose="020B0606030504020204" pitchFamily="34" charset="0"/>
              </a:rPr>
              <a:t>: nos da un porcentaje de acierto del área de predicción frente a la </a:t>
            </a:r>
            <a:r>
              <a:rPr lang="es-CO" sz="2000" dirty="0" err="1">
                <a:solidFill>
                  <a:srgbClr val="474747"/>
                </a:solidFill>
                <a:highlight>
                  <a:srgbClr val="FFFFFF"/>
                </a:highlight>
                <a:latin typeface="open sans" panose="020B0606030504020204" pitchFamily="34" charset="0"/>
              </a:rPr>
              <a:t>bounding</a:t>
            </a:r>
            <a:r>
              <a:rPr lang="es-CO" sz="2000" dirty="0">
                <a:solidFill>
                  <a:srgbClr val="474747"/>
                </a:solidFill>
                <a:highlight>
                  <a:srgbClr val="FFFFFF"/>
                </a:highlight>
                <a:latin typeface="open sans" panose="020B0606030504020204" pitchFamily="34" charset="0"/>
              </a:rPr>
              <a:t>-box real que queríamos detectar.</a:t>
            </a:r>
            <a:endParaRPr lang="es-CO" sz="2000" b="1" i="0" dirty="0">
              <a:solidFill>
                <a:srgbClr val="474747"/>
              </a:solidFill>
              <a:effectLst/>
              <a:highlight>
                <a:srgbClr val="FFFFFF"/>
              </a:highlight>
              <a:latin typeface="open sans" panose="020B0606030504020204" pitchFamily="34" charset="0"/>
            </a:endParaRPr>
          </a:p>
        </p:txBody>
      </p:sp>
      <p:pic>
        <p:nvPicPr>
          <p:cNvPr id="9218" name="Picture 2">
            <a:extLst>
              <a:ext uri="{FF2B5EF4-FFF2-40B4-BE49-F238E27FC236}">
                <a16:creationId xmlns:a16="http://schemas.microsoft.com/office/drawing/2014/main" id="{FB5311E7-45B6-F923-ADD3-829794DBC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096" y="2151120"/>
            <a:ext cx="3571790" cy="2785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240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249190"/>
            <a:ext cx="9421906" cy="1325563"/>
          </a:xfrm>
        </p:spPr>
        <p:txBody>
          <a:bodyPr>
            <a:normAutofit/>
          </a:bodyPr>
          <a:lstStyle/>
          <a:p>
            <a:pPr algn="ctr"/>
            <a:r>
              <a:rPr lang="es-CO" b="1" dirty="0">
                <a:solidFill>
                  <a:schemeClr val="accent1">
                    <a:lumMod val="75000"/>
                  </a:schemeClr>
                </a:solidFill>
              </a:rPr>
              <a:t>R-CNN: Búsqueda selectiva</a:t>
            </a: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6" name="Marcador de contenido 5">
            <a:extLst>
              <a:ext uri="{FF2B5EF4-FFF2-40B4-BE49-F238E27FC236}">
                <a16:creationId xmlns:a16="http://schemas.microsoft.com/office/drawing/2014/main" id="{B71D20F8-F5A6-BF41-C02C-0DCDAC9F29E2}"/>
              </a:ext>
            </a:extLst>
          </p:cNvPr>
          <p:cNvSpPr>
            <a:spLocks noGrp="1"/>
          </p:cNvSpPr>
          <p:nvPr>
            <p:ph idx="1"/>
          </p:nvPr>
        </p:nvSpPr>
        <p:spPr>
          <a:xfrm>
            <a:off x="838199" y="1742168"/>
            <a:ext cx="7195457" cy="2013403"/>
          </a:xfrm>
        </p:spPr>
        <p:txBody>
          <a:bodyPr>
            <a:normAutofit/>
          </a:bodyPr>
          <a:lstStyle/>
          <a:p>
            <a:pPr marL="0" indent="0" algn="just">
              <a:buNone/>
            </a:pPr>
            <a:r>
              <a:rPr lang="es-CO" b="0" i="0" dirty="0">
                <a:solidFill>
                  <a:srgbClr val="474747"/>
                </a:solidFill>
                <a:effectLst/>
                <a:highlight>
                  <a:srgbClr val="FFFFFF"/>
                </a:highlight>
                <a:latin typeface="open sans" panose="020B0606030504020204" pitchFamily="34" charset="0"/>
              </a:rPr>
              <a:t>El </a:t>
            </a:r>
            <a:r>
              <a:rPr lang="es-CO" b="0" i="0" dirty="0" err="1">
                <a:solidFill>
                  <a:srgbClr val="474747"/>
                </a:solidFill>
                <a:effectLst/>
                <a:highlight>
                  <a:srgbClr val="FFFFFF"/>
                </a:highlight>
                <a:latin typeface="open sans" panose="020B0606030504020204" pitchFamily="34" charset="0"/>
              </a:rPr>
              <a:t>IoU</a:t>
            </a:r>
            <a:r>
              <a:rPr lang="es-CO" b="0" i="0" dirty="0">
                <a:solidFill>
                  <a:srgbClr val="474747"/>
                </a:solidFill>
                <a:effectLst/>
                <a:highlight>
                  <a:srgbClr val="FFFFFF"/>
                </a:highlight>
                <a:latin typeface="open sans" panose="020B0606030504020204" pitchFamily="34" charset="0"/>
              </a:rPr>
              <a:t> en un conjunto “Non-Máximum-</a:t>
            </a:r>
            <a:r>
              <a:rPr lang="es-CO" b="0" i="0" dirty="0" err="1">
                <a:solidFill>
                  <a:srgbClr val="474747"/>
                </a:solidFill>
                <a:effectLst/>
                <a:highlight>
                  <a:srgbClr val="FFFFFF"/>
                </a:highlight>
                <a:latin typeface="open sans" panose="020B0606030504020204" pitchFamily="34" charset="0"/>
              </a:rPr>
              <a:t>Supression</a:t>
            </a:r>
            <a:r>
              <a:rPr lang="es-CO" b="0" i="0" dirty="0">
                <a:solidFill>
                  <a:srgbClr val="474747"/>
                </a:solidFill>
                <a:effectLst/>
                <a:highlight>
                  <a:srgbClr val="FFFFFF"/>
                </a:highlight>
                <a:latin typeface="open sans" panose="020B0606030504020204" pitchFamily="34" charset="0"/>
              </a:rPr>
              <a:t>” ayuda a seleccionar objeto a localizar.</a:t>
            </a:r>
            <a:endParaRPr lang="es-CO" dirty="0">
              <a:solidFill>
                <a:srgbClr val="474747"/>
              </a:solidFill>
              <a:highlight>
                <a:srgbClr val="FFFFFF"/>
              </a:highlight>
              <a:latin typeface="open sans" panose="020B0606030504020204" pitchFamily="34" charset="0"/>
            </a:endParaRPr>
          </a:p>
          <a:p>
            <a:pPr marL="0" indent="0">
              <a:buNone/>
            </a:pPr>
            <a:r>
              <a:rPr lang="es-CO" sz="2000" b="1" dirty="0">
                <a:solidFill>
                  <a:srgbClr val="474747"/>
                </a:solidFill>
                <a:highlight>
                  <a:srgbClr val="FFFFFF"/>
                </a:highlight>
                <a:latin typeface="open sans" panose="020B0606030504020204" pitchFamily="34" charset="0"/>
              </a:rPr>
              <a:t>NMS</a:t>
            </a:r>
            <a:r>
              <a:rPr lang="es-CO" sz="2000" dirty="0">
                <a:solidFill>
                  <a:srgbClr val="474747"/>
                </a:solidFill>
                <a:highlight>
                  <a:srgbClr val="FFFFFF"/>
                </a:highlight>
                <a:latin typeface="open sans" panose="020B0606030504020204" pitchFamily="34" charset="0"/>
              </a:rPr>
              <a:t>: nos permite quedarnos con la mejor caja, y elimina el resto</a:t>
            </a:r>
          </a:p>
          <a:p>
            <a:pPr marL="0" indent="0">
              <a:buNone/>
            </a:pPr>
            <a:endParaRPr lang="es-CO" sz="2000" dirty="0">
              <a:solidFill>
                <a:srgbClr val="474747"/>
              </a:solidFill>
              <a:highlight>
                <a:srgbClr val="FFFFFF"/>
              </a:highlight>
              <a:latin typeface="open sans" panose="020B0606030504020204" pitchFamily="34" charset="0"/>
            </a:endParaRPr>
          </a:p>
        </p:txBody>
      </p:sp>
      <p:pic>
        <p:nvPicPr>
          <p:cNvPr id="12290" name="Picture 2">
            <a:extLst>
              <a:ext uri="{FF2B5EF4-FFF2-40B4-BE49-F238E27FC236}">
                <a16:creationId xmlns:a16="http://schemas.microsoft.com/office/drawing/2014/main" id="{7BD69744-E919-45AE-B975-104A8DB6D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4770" y="3440627"/>
            <a:ext cx="6620927" cy="305224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C591E46C-5996-7094-E606-1F7755E5A6A9}"/>
              </a:ext>
            </a:extLst>
          </p:cNvPr>
          <p:cNvSpPr txBox="1"/>
          <p:nvPr/>
        </p:nvSpPr>
        <p:spPr>
          <a:xfrm>
            <a:off x="616404" y="4527609"/>
            <a:ext cx="4739367" cy="646331"/>
          </a:xfrm>
          <a:prstGeom prst="rect">
            <a:avLst/>
          </a:prstGeom>
          <a:noFill/>
        </p:spPr>
        <p:txBody>
          <a:bodyPr wrap="square">
            <a:spAutoFit/>
          </a:bodyPr>
          <a:lstStyle/>
          <a:p>
            <a:pPr marL="0" indent="0">
              <a:buNone/>
            </a:pPr>
            <a:r>
              <a:rPr lang="es-CO" sz="1800" dirty="0">
                <a:solidFill>
                  <a:srgbClr val="474747"/>
                </a:solidFill>
                <a:highlight>
                  <a:srgbClr val="FFFFFF"/>
                </a:highlight>
                <a:latin typeface="open sans" panose="020B0606030504020204" pitchFamily="34" charset="0"/>
              </a:rPr>
              <a:t>Costo Comp. Alto, una imagen podría demorar 25 segundos</a:t>
            </a:r>
          </a:p>
        </p:txBody>
      </p:sp>
    </p:spTree>
    <p:extLst>
      <p:ext uri="{BB962C8B-B14F-4D97-AF65-F5344CB8AC3E}">
        <p14:creationId xmlns:p14="http://schemas.microsoft.com/office/powerpoint/2010/main" val="3556486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249190"/>
            <a:ext cx="9421906" cy="1325563"/>
          </a:xfrm>
        </p:spPr>
        <p:txBody>
          <a:bodyPr>
            <a:normAutofit/>
          </a:bodyPr>
          <a:lstStyle/>
          <a:p>
            <a:pPr algn="ctr"/>
            <a:r>
              <a:rPr lang="es-CO" b="1" dirty="0">
                <a:solidFill>
                  <a:schemeClr val="accent1">
                    <a:lumMod val="75000"/>
                  </a:schemeClr>
                </a:solidFill>
              </a:rPr>
              <a:t>Mejoras sobre R-CNN: </a:t>
            </a:r>
            <a:r>
              <a:rPr lang="es-CO" b="1" dirty="0" err="1">
                <a:solidFill>
                  <a:schemeClr val="accent1">
                    <a:lumMod val="75000"/>
                  </a:schemeClr>
                </a:solidFill>
              </a:rPr>
              <a:t>fast</a:t>
            </a:r>
            <a:r>
              <a:rPr lang="es-CO" b="1" dirty="0">
                <a:solidFill>
                  <a:schemeClr val="accent1">
                    <a:lumMod val="75000"/>
                  </a:schemeClr>
                </a:solidFill>
              </a:rPr>
              <a:t> y </a:t>
            </a:r>
            <a:r>
              <a:rPr lang="es-CO" b="1" dirty="0" err="1">
                <a:solidFill>
                  <a:schemeClr val="accent1">
                    <a:lumMod val="75000"/>
                  </a:schemeClr>
                </a:solidFill>
              </a:rPr>
              <a:t>faster</a:t>
            </a:r>
            <a:r>
              <a:rPr lang="es-CO" b="1" dirty="0">
                <a:solidFill>
                  <a:schemeClr val="accent1">
                    <a:lumMod val="75000"/>
                  </a:schemeClr>
                </a:solidFill>
              </a:rPr>
              <a:t> R-</a:t>
            </a:r>
            <a:r>
              <a:rPr lang="es-CO" b="1" dirty="0" err="1">
                <a:solidFill>
                  <a:schemeClr val="accent1">
                    <a:lumMod val="75000"/>
                  </a:schemeClr>
                </a:solidFill>
              </a:rPr>
              <a:t>Cnn</a:t>
            </a:r>
            <a:endParaRPr lang="es-CO" b="1" dirty="0">
              <a:solidFill>
                <a:schemeClr val="accent1">
                  <a:lumMod val="75000"/>
                </a:schemeClr>
              </a:solidFill>
            </a:endParaRP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6" name="Marcador de contenido 5">
            <a:extLst>
              <a:ext uri="{FF2B5EF4-FFF2-40B4-BE49-F238E27FC236}">
                <a16:creationId xmlns:a16="http://schemas.microsoft.com/office/drawing/2014/main" id="{B71D20F8-F5A6-BF41-C02C-0DCDAC9F29E2}"/>
              </a:ext>
            </a:extLst>
          </p:cNvPr>
          <p:cNvSpPr>
            <a:spLocks noGrp="1"/>
          </p:cNvSpPr>
          <p:nvPr>
            <p:ph idx="1"/>
          </p:nvPr>
        </p:nvSpPr>
        <p:spPr>
          <a:xfrm>
            <a:off x="838200" y="1300734"/>
            <a:ext cx="5594131" cy="5058025"/>
          </a:xfrm>
        </p:spPr>
        <p:txBody>
          <a:bodyPr>
            <a:normAutofit lnSpcReduction="10000"/>
          </a:bodyPr>
          <a:lstStyle/>
          <a:p>
            <a:pPr algn="l" fontAlgn="base" latinLnBrk="0"/>
            <a:r>
              <a:rPr lang="es-ES" b="1" i="0" dirty="0" err="1">
                <a:solidFill>
                  <a:srgbClr val="474747"/>
                </a:solidFill>
                <a:effectLst/>
                <a:highlight>
                  <a:srgbClr val="FFFFFF"/>
                </a:highlight>
                <a:latin typeface="inherit"/>
              </a:rPr>
              <a:t>Fast</a:t>
            </a:r>
            <a:r>
              <a:rPr lang="es-ES" b="1" i="0" dirty="0">
                <a:solidFill>
                  <a:srgbClr val="474747"/>
                </a:solidFill>
                <a:effectLst/>
                <a:highlight>
                  <a:srgbClr val="FFFFFF"/>
                </a:highlight>
                <a:latin typeface="inherit"/>
              </a:rPr>
              <a:t> R-CNN</a:t>
            </a:r>
            <a:endParaRPr lang="es-ES" dirty="0">
              <a:solidFill>
                <a:srgbClr val="474747"/>
              </a:solidFill>
              <a:highlight>
                <a:srgbClr val="FFFFFF"/>
              </a:highlight>
              <a:latin typeface="open sans" panose="020B0606030504020204" pitchFamily="34" charset="0"/>
            </a:endParaRPr>
          </a:p>
          <a:p>
            <a:pPr marL="0" indent="0" algn="just" fontAlgn="base" latinLnBrk="0">
              <a:buNone/>
            </a:pPr>
            <a:r>
              <a:rPr lang="es-ES" dirty="0">
                <a:solidFill>
                  <a:srgbClr val="474747"/>
                </a:solidFill>
                <a:highlight>
                  <a:srgbClr val="FFFFFF"/>
                </a:highlight>
                <a:latin typeface="open sans" panose="020B0606030504020204" pitchFamily="34" charset="0"/>
              </a:rPr>
              <a:t>H</a:t>
            </a:r>
            <a:r>
              <a:rPr lang="es-ES" b="0" i="0" dirty="0">
                <a:solidFill>
                  <a:srgbClr val="474747"/>
                </a:solidFill>
                <a:effectLst/>
                <a:highlight>
                  <a:srgbClr val="FFFFFF"/>
                </a:highlight>
                <a:latin typeface="open sans" panose="020B0606030504020204" pitchFamily="34" charset="0"/>
              </a:rPr>
              <a:t>ace reusó de recursos como las </a:t>
            </a:r>
            <a:r>
              <a:rPr lang="es-ES" b="0" i="0" dirty="0" err="1">
                <a:solidFill>
                  <a:srgbClr val="474747"/>
                </a:solidFill>
                <a:effectLst/>
                <a:highlight>
                  <a:srgbClr val="FFFFFF"/>
                </a:highlight>
                <a:latin typeface="open sans" panose="020B0606030504020204" pitchFamily="34" charset="0"/>
              </a:rPr>
              <a:t>features</a:t>
            </a:r>
            <a:r>
              <a:rPr lang="es-ES" b="0" i="0" dirty="0">
                <a:solidFill>
                  <a:srgbClr val="474747"/>
                </a:solidFill>
                <a:effectLst/>
                <a:highlight>
                  <a:srgbClr val="FFFFFF"/>
                </a:highlight>
                <a:latin typeface="open sans" panose="020B0606030504020204" pitchFamily="34" charset="0"/>
              </a:rPr>
              <a:t> extraídas por la CNN agilizando el entreno y detección de las imágenes. </a:t>
            </a:r>
          </a:p>
          <a:p>
            <a:pPr marL="0" indent="0" algn="just" fontAlgn="base" latinLnBrk="0">
              <a:buNone/>
            </a:pPr>
            <a:r>
              <a:rPr lang="es-ES" b="0" i="0" dirty="0">
                <a:solidFill>
                  <a:srgbClr val="474747"/>
                </a:solidFill>
                <a:effectLst/>
                <a:highlight>
                  <a:srgbClr val="FFFFFF"/>
                </a:highlight>
                <a:latin typeface="open sans" panose="020B0606030504020204" pitchFamily="34" charset="0"/>
              </a:rPr>
              <a:t>Esta nueva red tiene mejoras también en el IOU y en la función de Loss para mejorar el posicionamiento de la “caja delimitante”. Sin embargo no ofrece un aumento dramático de velocidad en el entrenamiento y detección.</a:t>
            </a:r>
          </a:p>
        </p:txBody>
      </p:sp>
      <p:pic>
        <p:nvPicPr>
          <p:cNvPr id="14338" name="Picture 2" descr="Fast R-CNN for object detection. A technical summary | by Shilpa Ananth |  Towards Data Science">
            <a:extLst>
              <a:ext uri="{FF2B5EF4-FFF2-40B4-BE49-F238E27FC236}">
                <a16:creationId xmlns:a16="http://schemas.microsoft.com/office/drawing/2014/main" id="{68B50641-D4FD-508F-099C-284B1AA29D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124" y="1910886"/>
            <a:ext cx="6275895" cy="3312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250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13314" name="Picture 2" descr="Faster R-CNN Explained | Papers With Code">
            <a:extLst>
              <a:ext uri="{FF2B5EF4-FFF2-40B4-BE49-F238E27FC236}">
                <a16:creationId xmlns:a16="http://schemas.microsoft.com/office/drawing/2014/main" id="{05F511AA-6A93-CE8A-9374-F0A1BF4C4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4884" y="1122887"/>
            <a:ext cx="5404448" cy="56562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249190"/>
            <a:ext cx="9421906" cy="1325563"/>
          </a:xfrm>
        </p:spPr>
        <p:txBody>
          <a:bodyPr>
            <a:normAutofit/>
          </a:bodyPr>
          <a:lstStyle/>
          <a:p>
            <a:pPr algn="ctr"/>
            <a:r>
              <a:rPr lang="es-CO" b="1" dirty="0">
                <a:solidFill>
                  <a:schemeClr val="accent1">
                    <a:lumMod val="75000"/>
                  </a:schemeClr>
                </a:solidFill>
              </a:rPr>
              <a:t>Mejoras sobre R-CNN: </a:t>
            </a:r>
            <a:r>
              <a:rPr lang="es-CO" b="1" dirty="0" err="1">
                <a:solidFill>
                  <a:schemeClr val="accent1">
                    <a:lumMod val="75000"/>
                  </a:schemeClr>
                </a:solidFill>
              </a:rPr>
              <a:t>fast</a:t>
            </a:r>
            <a:r>
              <a:rPr lang="es-CO" b="1" dirty="0">
                <a:solidFill>
                  <a:schemeClr val="accent1">
                    <a:lumMod val="75000"/>
                  </a:schemeClr>
                </a:solidFill>
              </a:rPr>
              <a:t> y </a:t>
            </a:r>
            <a:r>
              <a:rPr lang="es-CO" b="1" dirty="0" err="1">
                <a:solidFill>
                  <a:schemeClr val="accent1">
                    <a:lumMod val="75000"/>
                  </a:schemeClr>
                </a:solidFill>
              </a:rPr>
              <a:t>faster</a:t>
            </a:r>
            <a:r>
              <a:rPr lang="es-CO" b="1" dirty="0">
                <a:solidFill>
                  <a:schemeClr val="accent1">
                    <a:lumMod val="75000"/>
                  </a:schemeClr>
                </a:solidFill>
              </a:rPr>
              <a:t> R-</a:t>
            </a:r>
            <a:r>
              <a:rPr lang="es-CO" b="1" dirty="0" err="1">
                <a:solidFill>
                  <a:schemeClr val="accent1">
                    <a:lumMod val="75000"/>
                  </a:schemeClr>
                </a:solidFill>
              </a:rPr>
              <a:t>Cnn</a:t>
            </a:r>
            <a:endParaRPr lang="es-CO" b="1" dirty="0">
              <a:solidFill>
                <a:schemeClr val="accent1">
                  <a:lumMod val="75000"/>
                </a:schemeClr>
              </a:solidFill>
            </a:endParaRP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6" name="Marcador de contenido 5">
            <a:extLst>
              <a:ext uri="{FF2B5EF4-FFF2-40B4-BE49-F238E27FC236}">
                <a16:creationId xmlns:a16="http://schemas.microsoft.com/office/drawing/2014/main" id="{B71D20F8-F5A6-BF41-C02C-0DCDAC9F29E2}"/>
              </a:ext>
            </a:extLst>
          </p:cNvPr>
          <p:cNvSpPr>
            <a:spLocks noGrp="1"/>
          </p:cNvSpPr>
          <p:nvPr>
            <p:ph idx="1"/>
          </p:nvPr>
        </p:nvSpPr>
        <p:spPr>
          <a:xfrm>
            <a:off x="691055" y="1374306"/>
            <a:ext cx="5646684" cy="4952922"/>
          </a:xfrm>
        </p:spPr>
        <p:txBody>
          <a:bodyPr>
            <a:normAutofit fontScale="92500" lnSpcReduction="10000"/>
          </a:bodyPr>
          <a:lstStyle/>
          <a:p>
            <a:pPr algn="l" fontAlgn="base" latinLnBrk="0"/>
            <a:r>
              <a:rPr lang="es-ES" b="1" i="0" dirty="0" err="1">
                <a:solidFill>
                  <a:srgbClr val="474747"/>
                </a:solidFill>
                <a:effectLst/>
                <a:highlight>
                  <a:srgbClr val="FFFFFF"/>
                </a:highlight>
                <a:latin typeface="inherit"/>
              </a:rPr>
              <a:t>Faster</a:t>
            </a:r>
            <a:r>
              <a:rPr lang="es-ES" b="1" i="0" dirty="0">
                <a:solidFill>
                  <a:srgbClr val="474747"/>
                </a:solidFill>
                <a:effectLst/>
                <a:highlight>
                  <a:srgbClr val="FFFFFF"/>
                </a:highlight>
                <a:latin typeface="inherit"/>
              </a:rPr>
              <a:t> R-CNN</a:t>
            </a:r>
            <a:r>
              <a:rPr lang="es-ES" b="0" i="0" dirty="0">
                <a:solidFill>
                  <a:srgbClr val="474747"/>
                </a:solidFill>
                <a:effectLst/>
                <a:highlight>
                  <a:srgbClr val="FFFFFF"/>
                </a:highlight>
                <a:latin typeface="open sans" panose="020B0606030504020204" pitchFamily="34" charset="0"/>
              </a:rPr>
              <a:t> </a:t>
            </a:r>
          </a:p>
          <a:p>
            <a:pPr marL="0" indent="0" algn="just" fontAlgn="base" latinLnBrk="0">
              <a:buNone/>
            </a:pPr>
            <a:r>
              <a:rPr lang="es-ES" dirty="0">
                <a:solidFill>
                  <a:srgbClr val="474747"/>
                </a:solidFill>
                <a:highlight>
                  <a:srgbClr val="FFFFFF"/>
                </a:highlight>
                <a:latin typeface="open sans" panose="020B0606030504020204" pitchFamily="34" charset="0"/>
              </a:rPr>
              <a:t>L</a:t>
            </a:r>
            <a:r>
              <a:rPr lang="es-ES" b="0" i="0" dirty="0">
                <a:solidFill>
                  <a:srgbClr val="474747"/>
                </a:solidFill>
                <a:effectLst/>
                <a:highlight>
                  <a:srgbClr val="FFFFFF"/>
                </a:highlight>
                <a:latin typeface="open sans" panose="020B0606030504020204" pitchFamily="34" charset="0"/>
              </a:rPr>
              <a:t>ogra una mejora en velocidad al integrar el algoritmo de “región </a:t>
            </a:r>
            <a:r>
              <a:rPr lang="es-ES" b="0" i="0" dirty="0" err="1">
                <a:solidFill>
                  <a:srgbClr val="474747"/>
                </a:solidFill>
                <a:effectLst/>
                <a:highlight>
                  <a:srgbClr val="FFFFFF"/>
                </a:highlight>
                <a:latin typeface="open sans" panose="020B0606030504020204" pitchFamily="34" charset="0"/>
              </a:rPr>
              <a:t>proposal</a:t>
            </a:r>
            <a:r>
              <a:rPr lang="es-ES" b="0" i="0" dirty="0">
                <a:solidFill>
                  <a:srgbClr val="474747"/>
                </a:solidFill>
                <a:effectLst/>
                <a:highlight>
                  <a:srgbClr val="FFFFFF"/>
                </a:highlight>
                <a:latin typeface="open sans" panose="020B0606030504020204" pitchFamily="34" charset="0"/>
              </a:rPr>
              <a:t>” sobre la propia CNN. </a:t>
            </a:r>
          </a:p>
          <a:p>
            <a:pPr marL="0" indent="0" algn="just" fontAlgn="base" latinLnBrk="0">
              <a:buNone/>
            </a:pPr>
            <a:r>
              <a:rPr lang="es-ES" b="0" i="0" dirty="0">
                <a:solidFill>
                  <a:srgbClr val="474747"/>
                </a:solidFill>
                <a:effectLst/>
                <a:highlight>
                  <a:srgbClr val="FFFFFF"/>
                </a:highlight>
                <a:latin typeface="open sans" panose="020B0606030504020204" pitchFamily="34" charset="0"/>
              </a:rPr>
              <a:t>Además aparece el concepto de usar “anchor” fijos, es decir, ciertos tamaños pre calculados para la detección de objetos específicos de la red. </a:t>
            </a:r>
          </a:p>
          <a:p>
            <a:pPr marL="0" indent="0" algn="just" fontAlgn="base" latinLnBrk="0">
              <a:buNone/>
            </a:pPr>
            <a:r>
              <a:rPr lang="es-ES" b="0" i="0" dirty="0">
                <a:solidFill>
                  <a:srgbClr val="474747"/>
                </a:solidFill>
                <a:effectLst/>
                <a:highlight>
                  <a:srgbClr val="FFFFFF"/>
                </a:highlight>
                <a:latin typeface="open sans" panose="020B0606030504020204" pitchFamily="34" charset="0"/>
              </a:rPr>
              <a:t>Por ejemplo, podemos definir 3 tamaños de ventana en 3 escalas distintas de tamaños, es decir un total de 9 anclas.</a:t>
            </a:r>
          </a:p>
          <a:p>
            <a:pPr marL="0" indent="0">
              <a:buNone/>
            </a:pPr>
            <a:endParaRPr lang="es-CO" sz="2000" dirty="0">
              <a:solidFill>
                <a:srgbClr val="474747"/>
              </a:solidFill>
              <a:highlight>
                <a:srgbClr val="FFFFFF"/>
              </a:highlight>
              <a:latin typeface="open sans" panose="020B0606030504020204" pitchFamily="34" charset="0"/>
            </a:endParaRPr>
          </a:p>
        </p:txBody>
      </p:sp>
    </p:spTree>
    <p:extLst>
      <p:ext uri="{BB962C8B-B14F-4D97-AF65-F5344CB8AC3E}">
        <p14:creationId xmlns:p14="http://schemas.microsoft.com/office/powerpoint/2010/main" val="2645450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249190"/>
            <a:ext cx="9421906" cy="1325563"/>
          </a:xfrm>
        </p:spPr>
        <p:txBody>
          <a:bodyPr>
            <a:normAutofit/>
          </a:bodyPr>
          <a:lstStyle/>
          <a:p>
            <a:pPr algn="ctr"/>
            <a:r>
              <a:rPr lang="es-CO" b="1" dirty="0" err="1">
                <a:solidFill>
                  <a:schemeClr val="accent1">
                    <a:lumMod val="75000"/>
                  </a:schemeClr>
                </a:solidFill>
              </a:rPr>
              <a:t>Mask</a:t>
            </a:r>
            <a:r>
              <a:rPr lang="es-CO" b="1" dirty="0">
                <a:solidFill>
                  <a:schemeClr val="accent1">
                    <a:lumMod val="75000"/>
                  </a:schemeClr>
                </a:solidFill>
              </a:rPr>
              <a:t> R-CNN</a:t>
            </a: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6" name="Marcador de contenido 5">
            <a:extLst>
              <a:ext uri="{FF2B5EF4-FFF2-40B4-BE49-F238E27FC236}">
                <a16:creationId xmlns:a16="http://schemas.microsoft.com/office/drawing/2014/main" id="{B71D20F8-F5A6-BF41-C02C-0DCDAC9F29E2}"/>
              </a:ext>
            </a:extLst>
          </p:cNvPr>
          <p:cNvSpPr>
            <a:spLocks noGrp="1"/>
          </p:cNvSpPr>
          <p:nvPr>
            <p:ph idx="1"/>
          </p:nvPr>
        </p:nvSpPr>
        <p:spPr>
          <a:xfrm>
            <a:off x="608286" y="1329470"/>
            <a:ext cx="10975428" cy="1526549"/>
          </a:xfrm>
        </p:spPr>
        <p:txBody>
          <a:bodyPr>
            <a:normAutofit/>
          </a:bodyPr>
          <a:lstStyle/>
          <a:p>
            <a:pPr marL="0" indent="0" algn="just">
              <a:buNone/>
            </a:pPr>
            <a:r>
              <a:rPr lang="es-ES" sz="2600" dirty="0">
                <a:solidFill>
                  <a:srgbClr val="474747"/>
                </a:solidFill>
                <a:highlight>
                  <a:srgbClr val="FFFFFF"/>
                </a:highlight>
                <a:latin typeface="open sans" panose="020B0606030504020204" pitchFamily="34" charset="0"/>
              </a:rPr>
              <a:t>Esta red, intenta hacer uso de las R-CNN pero en vez de detectar el “</a:t>
            </a:r>
            <a:r>
              <a:rPr lang="es-ES" sz="2600" dirty="0" err="1">
                <a:solidFill>
                  <a:srgbClr val="474747"/>
                </a:solidFill>
                <a:highlight>
                  <a:srgbClr val="FFFFFF"/>
                </a:highlight>
                <a:latin typeface="open sans" panose="020B0606030504020204" pitchFamily="34" charset="0"/>
              </a:rPr>
              <a:t>bounding</a:t>
            </a:r>
            <a:r>
              <a:rPr lang="es-ES" sz="2600" dirty="0">
                <a:solidFill>
                  <a:srgbClr val="474747"/>
                </a:solidFill>
                <a:highlight>
                  <a:srgbClr val="FFFFFF"/>
                </a:highlight>
                <a:latin typeface="open sans" panose="020B0606030504020204" pitchFamily="34" charset="0"/>
              </a:rPr>
              <a:t> box” de cada objeto, intentará hacer segmentación de imagen, definiendo la superficie de cada objeto.</a:t>
            </a:r>
            <a:endParaRPr lang="es-CO" sz="2600" dirty="0">
              <a:solidFill>
                <a:srgbClr val="474747"/>
              </a:solidFill>
              <a:highlight>
                <a:srgbClr val="FFFFFF"/>
              </a:highlight>
              <a:latin typeface="open sans" panose="020B0606030504020204" pitchFamily="34" charset="0"/>
            </a:endParaRPr>
          </a:p>
        </p:txBody>
      </p:sp>
      <p:pic>
        <p:nvPicPr>
          <p:cNvPr id="15362" name="Picture 2" descr="Mask R-CNN is a CNN made of backbone (composed by a ResNet101 and a... |  Download Scientific Diagram">
            <a:extLst>
              <a:ext uri="{FF2B5EF4-FFF2-40B4-BE49-F238E27FC236}">
                <a16:creationId xmlns:a16="http://schemas.microsoft.com/office/drawing/2014/main" id="{38801C2B-380C-F926-F673-22EDA40FF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99" y="2856019"/>
            <a:ext cx="6823947" cy="328352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724660D5-1299-7145-5B5B-83D7DEF503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3374" y="2698176"/>
            <a:ext cx="4210340" cy="312568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2BA6C974-20A1-22BB-4115-09F21AB3AC89}"/>
              </a:ext>
            </a:extLst>
          </p:cNvPr>
          <p:cNvSpPr txBox="1"/>
          <p:nvPr/>
        </p:nvSpPr>
        <p:spPr>
          <a:xfrm>
            <a:off x="7210746" y="5954876"/>
            <a:ext cx="6098720" cy="369332"/>
          </a:xfrm>
          <a:prstGeom prst="rect">
            <a:avLst/>
          </a:prstGeom>
          <a:noFill/>
        </p:spPr>
        <p:txBody>
          <a:bodyPr wrap="square">
            <a:spAutoFit/>
          </a:bodyPr>
          <a:lstStyle/>
          <a:p>
            <a:r>
              <a:rPr lang="es-CO" b="0" i="0" dirty="0">
                <a:solidFill>
                  <a:srgbClr val="474747"/>
                </a:solidFill>
                <a:effectLst/>
                <a:highlight>
                  <a:srgbClr val="FFFFFF"/>
                </a:highlight>
                <a:latin typeface="open sans" panose="020B0606030504020204" pitchFamily="34" charset="0"/>
              </a:rPr>
              <a:t>Fuente: </a:t>
            </a:r>
            <a:r>
              <a:rPr lang="es-CO" b="0" i="0" u="none" strike="noStrike" dirty="0">
                <a:solidFill>
                  <a:srgbClr val="F2777A"/>
                </a:solidFill>
                <a:effectLst/>
                <a:highlight>
                  <a:srgbClr val="FFFFFF"/>
                </a:highlight>
                <a:latin typeface="open sans" panose="020B0606030504020204" pitchFamily="34" charset="0"/>
                <a:hlinkClick r:id="rId5"/>
              </a:rPr>
              <a:t>https://arxiv.org/abs/1703.06870</a:t>
            </a:r>
            <a:endParaRPr lang="es-CO" dirty="0"/>
          </a:p>
        </p:txBody>
      </p:sp>
    </p:spTree>
    <p:extLst>
      <p:ext uri="{BB962C8B-B14F-4D97-AF65-F5344CB8AC3E}">
        <p14:creationId xmlns:p14="http://schemas.microsoft.com/office/powerpoint/2010/main" val="1234866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10EA4-E371-CA51-3482-4F3234E30AA5}"/>
              </a:ext>
            </a:extLst>
          </p:cNvPr>
          <p:cNvSpPr>
            <a:spLocks noGrp="1"/>
          </p:cNvSpPr>
          <p:nvPr>
            <p:ph type="title"/>
          </p:nvPr>
        </p:nvSpPr>
        <p:spPr>
          <a:xfrm>
            <a:off x="838200" y="2766218"/>
            <a:ext cx="10515600" cy="1325563"/>
          </a:xfrm>
        </p:spPr>
        <p:txBody>
          <a:bodyPr/>
          <a:lstStyle/>
          <a:p>
            <a:pPr algn="ctr"/>
            <a:r>
              <a:rPr lang="es-CO" dirty="0">
                <a:solidFill>
                  <a:srgbClr val="0070C0"/>
                </a:solidFill>
              </a:rPr>
              <a:t>Modelos reconocidos</a:t>
            </a:r>
          </a:p>
        </p:txBody>
      </p:sp>
    </p:spTree>
    <p:extLst>
      <p:ext uri="{BB962C8B-B14F-4D97-AF65-F5344CB8AC3E}">
        <p14:creationId xmlns:p14="http://schemas.microsoft.com/office/powerpoint/2010/main" val="534135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796037"/>
            <a:ext cx="9421906" cy="1325563"/>
          </a:xfrm>
        </p:spPr>
        <p:txBody>
          <a:bodyPr>
            <a:normAutofit/>
          </a:bodyPr>
          <a:lstStyle/>
          <a:p>
            <a:pPr algn="ctr"/>
            <a:r>
              <a:rPr lang="es-CO" b="1" dirty="0">
                <a:solidFill>
                  <a:schemeClr val="accent1">
                    <a:lumMod val="75000"/>
                  </a:schemeClr>
                </a:solidFill>
              </a:rPr>
              <a:t>YOLO: “</a:t>
            </a:r>
            <a:r>
              <a:rPr lang="es-CO" b="1" dirty="0" err="1">
                <a:solidFill>
                  <a:schemeClr val="accent1">
                    <a:lumMod val="75000"/>
                  </a:schemeClr>
                </a:solidFill>
              </a:rPr>
              <a:t>You</a:t>
            </a:r>
            <a:r>
              <a:rPr lang="es-CO" b="1" dirty="0">
                <a:solidFill>
                  <a:schemeClr val="accent1">
                    <a:lumMod val="75000"/>
                  </a:schemeClr>
                </a:solidFill>
              </a:rPr>
              <a:t> </a:t>
            </a:r>
            <a:r>
              <a:rPr lang="es-CO" b="1" dirty="0" err="1">
                <a:solidFill>
                  <a:schemeClr val="accent1">
                    <a:lumMod val="75000"/>
                  </a:schemeClr>
                </a:solidFill>
              </a:rPr>
              <a:t>Only</a:t>
            </a:r>
            <a:r>
              <a:rPr lang="es-CO" b="1" dirty="0">
                <a:solidFill>
                  <a:schemeClr val="accent1">
                    <a:lumMod val="75000"/>
                  </a:schemeClr>
                </a:solidFill>
              </a:rPr>
              <a:t> Look Once”</a:t>
            </a: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6" name="Marcador de contenido 5">
            <a:extLst>
              <a:ext uri="{FF2B5EF4-FFF2-40B4-BE49-F238E27FC236}">
                <a16:creationId xmlns:a16="http://schemas.microsoft.com/office/drawing/2014/main" id="{B71D20F8-F5A6-BF41-C02C-0DCDAC9F29E2}"/>
              </a:ext>
            </a:extLst>
          </p:cNvPr>
          <p:cNvSpPr>
            <a:spLocks noGrp="1"/>
          </p:cNvSpPr>
          <p:nvPr>
            <p:ph idx="1"/>
          </p:nvPr>
        </p:nvSpPr>
        <p:spPr>
          <a:xfrm>
            <a:off x="838200" y="2628900"/>
            <a:ext cx="10515600" cy="3464606"/>
          </a:xfrm>
        </p:spPr>
        <p:txBody>
          <a:bodyPr>
            <a:normAutofit/>
          </a:bodyPr>
          <a:lstStyle/>
          <a:p>
            <a:pPr marL="0" indent="0">
              <a:buNone/>
            </a:pPr>
            <a:r>
              <a:rPr lang="es-ES" b="0" i="0" dirty="0">
                <a:solidFill>
                  <a:srgbClr val="474747"/>
                </a:solidFill>
                <a:effectLst/>
                <a:highlight>
                  <a:srgbClr val="FFFFFF"/>
                </a:highlight>
                <a:latin typeface="open sans" panose="020B0606030504020204" pitchFamily="34" charset="0"/>
              </a:rPr>
              <a:t>hace una única pasada a la red convolucional y detecta todos los objetos para los que ha sido entrenada para clasificar. </a:t>
            </a:r>
          </a:p>
          <a:p>
            <a:pPr marL="0" indent="0">
              <a:buNone/>
            </a:pPr>
            <a:r>
              <a:rPr lang="es-ES" b="0" i="0" dirty="0">
                <a:solidFill>
                  <a:srgbClr val="474747"/>
                </a:solidFill>
                <a:effectLst/>
                <a:highlight>
                  <a:srgbClr val="FFFFFF"/>
                </a:highlight>
                <a:latin typeface="open sans" panose="020B0606030504020204" pitchFamily="34" charset="0"/>
              </a:rPr>
              <a:t>Al no tener</a:t>
            </a:r>
            <a:r>
              <a:rPr lang="es-ES" b="1" i="0" dirty="0">
                <a:solidFill>
                  <a:srgbClr val="474747"/>
                </a:solidFill>
                <a:effectLst/>
                <a:highlight>
                  <a:srgbClr val="FFFFFF"/>
                </a:highlight>
                <a:latin typeface="open sans" panose="020B0606030504020204" pitchFamily="34" charset="0"/>
              </a:rPr>
              <a:t> necesidad de iterar</a:t>
            </a:r>
            <a:r>
              <a:rPr lang="es-ES" b="0" i="0" dirty="0">
                <a:solidFill>
                  <a:srgbClr val="474747"/>
                </a:solidFill>
                <a:effectLst/>
                <a:highlight>
                  <a:srgbClr val="FFFFFF"/>
                </a:highlight>
                <a:latin typeface="open sans" panose="020B0606030504020204" pitchFamily="34" charset="0"/>
              </a:rPr>
              <a:t>, logra altas velocidades. Permitiendo detección sobre video en tiempo real de cientos de objetos en simultáneo y hasta su ejecución en dispositivos móviles.</a:t>
            </a:r>
            <a:endParaRPr lang="es-CO" dirty="0"/>
          </a:p>
        </p:txBody>
      </p:sp>
    </p:spTree>
    <p:extLst>
      <p:ext uri="{BB962C8B-B14F-4D97-AF65-F5344CB8AC3E}">
        <p14:creationId xmlns:p14="http://schemas.microsoft.com/office/powerpoint/2010/main" val="485240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11834"/>
            <a:ext cx="10515600" cy="1325563"/>
          </a:xfrm>
        </p:spPr>
        <p:txBody>
          <a:bodyPr>
            <a:normAutofit/>
          </a:bodyPr>
          <a:lstStyle/>
          <a:p>
            <a:pPr algn="ctr"/>
            <a:r>
              <a:rPr lang="es-CO" sz="6000" dirty="0">
                <a:solidFill>
                  <a:schemeClr val="accent1">
                    <a:lumMod val="75000"/>
                  </a:schemeClr>
                </a:solidFill>
              </a:rPr>
              <a:t>Contenido</a:t>
            </a:r>
          </a:p>
        </p:txBody>
      </p:sp>
      <p:sp>
        <p:nvSpPr>
          <p:cNvPr id="3" name="Marcador de contenido 2">
            <a:extLst>
              <a:ext uri="{FF2B5EF4-FFF2-40B4-BE49-F238E27FC236}">
                <a16:creationId xmlns:a16="http://schemas.microsoft.com/office/drawing/2014/main" id="{AD903356-C38C-317D-6651-B3D695626759}"/>
              </a:ext>
            </a:extLst>
          </p:cNvPr>
          <p:cNvSpPr>
            <a:spLocks noGrp="1"/>
          </p:cNvSpPr>
          <p:nvPr>
            <p:ph idx="1"/>
          </p:nvPr>
        </p:nvSpPr>
        <p:spPr>
          <a:xfrm>
            <a:off x="838200" y="1292803"/>
            <a:ext cx="5132615" cy="4879636"/>
          </a:xfrm>
        </p:spPr>
        <p:txBody>
          <a:bodyPr>
            <a:normAutofit/>
          </a:bodyPr>
          <a:lstStyle/>
          <a:p>
            <a:r>
              <a:rPr lang="es-CO" b="1" dirty="0"/>
              <a:t>Introducción</a:t>
            </a:r>
          </a:p>
          <a:p>
            <a:pPr lvl="1"/>
            <a:r>
              <a:rPr lang="es-CO" sz="2000" dirty="0" err="1"/>
              <a:t>Object-Detection</a:t>
            </a:r>
            <a:endParaRPr lang="es-CO" sz="2000" dirty="0"/>
          </a:p>
          <a:p>
            <a:pPr lvl="1"/>
            <a:r>
              <a:rPr lang="es-CO" sz="2000" dirty="0"/>
              <a:t>Como funciona?</a:t>
            </a:r>
          </a:p>
          <a:p>
            <a:pPr lvl="1"/>
            <a:r>
              <a:rPr lang="es-CO" sz="2000" dirty="0"/>
              <a:t>Detección a partir de la clasificación</a:t>
            </a:r>
          </a:p>
          <a:p>
            <a:pPr lvl="1"/>
            <a:r>
              <a:rPr lang="es-CO" sz="2000" dirty="0" err="1"/>
              <a:t>Metrica</a:t>
            </a:r>
            <a:r>
              <a:rPr lang="es-CO" sz="2000" dirty="0"/>
              <a:t>: </a:t>
            </a:r>
            <a:r>
              <a:rPr lang="es-CO" sz="2000" dirty="0" err="1"/>
              <a:t>mAP</a:t>
            </a:r>
            <a:endParaRPr lang="es-CO" sz="2000" dirty="0"/>
          </a:p>
          <a:p>
            <a:pPr lvl="1"/>
            <a:endParaRPr lang="es-CO" sz="2000" b="1" dirty="0"/>
          </a:p>
          <a:p>
            <a:r>
              <a:rPr lang="es-CO" b="1" dirty="0"/>
              <a:t>Modelos base</a:t>
            </a:r>
          </a:p>
          <a:p>
            <a:pPr lvl="1"/>
            <a:r>
              <a:rPr lang="es-CO" sz="2000" dirty="0" err="1"/>
              <a:t>IoU</a:t>
            </a:r>
            <a:endParaRPr lang="es-CO" sz="2000" dirty="0"/>
          </a:p>
          <a:p>
            <a:pPr lvl="1"/>
            <a:r>
              <a:rPr lang="es-CO" sz="2000" dirty="0"/>
              <a:t>NMS</a:t>
            </a:r>
          </a:p>
          <a:p>
            <a:pPr lvl="1"/>
            <a:r>
              <a:rPr lang="es-CO" sz="2000" dirty="0"/>
              <a:t>R-CNN</a:t>
            </a:r>
          </a:p>
          <a:p>
            <a:pPr lvl="2"/>
            <a:r>
              <a:rPr lang="es-CO" sz="1800" dirty="0" err="1"/>
              <a:t>Fast</a:t>
            </a:r>
            <a:endParaRPr lang="es-CO" sz="1800" dirty="0"/>
          </a:p>
          <a:p>
            <a:pPr lvl="2"/>
            <a:r>
              <a:rPr lang="es-CO" sz="1800" dirty="0" err="1"/>
              <a:t>Faster</a:t>
            </a:r>
            <a:endParaRPr lang="es-CO" sz="1800" dirty="0"/>
          </a:p>
          <a:p>
            <a:pPr lvl="2"/>
            <a:r>
              <a:rPr lang="es-CO" sz="1800" dirty="0" err="1"/>
              <a:t>Mask</a:t>
            </a:r>
            <a:endParaRPr lang="es-CO" sz="1800" dirty="0"/>
          </a:p>
        </p:txBody>
      </p:sp>
      <p:sp>
        <p:nvSpPr>
          <p:cNvPr id="4" name="Marcador de contenido 2">
            <a:extLst>
              <a:ext uri="{FF2B5EF4-FFF2-40B4-BE49-F238E27FC236}">
                <a16:creationId xmlns:a16="http://schemas.microsoft.com/office/drawing/2014/main" id="{338EF78D-43EB-8FBE-9485-63AA350501CF}"/>
              </a:ext>
            </a:extLst>
          </p:cNvPr>
          <p:cNvSpPr txBox="1">
            <a:spLocks/>
          </p:cNvSpPr>
          <p:nvPr/>
        </p:nvSpPr>
        <p:spPr>
          <a:xfrm>
            <a:off x="6221186" y="1458819"/>
            <a:ext cx="5132614" cy="4718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sz="3200" b="1" dirty="0"/>
              <a:t>Modelos famoso</a:t>
            </a:r>
          </a:p>
          <a:p>
            <a:pPr lvl="1"/>
            <a:r>
              <a:rPr lang="es-ES" sz="2000" dirty="0">
                <a:solidFill>
                  <a:srgbClr val="0D0D0D"/>
                </a:solidFill>
                <a:latin typeface="Söhne"/>
              </a:rPr>
              <a:t>Yolo</a:t>
            </a:r>
          </a:p>
          <a:p>
            <a:pPr lvl="1"/>
            <a:r>
              <a:rPr lang="es-ES" sz="2000" dirty="0">
                <a:solidFill>
                  <a:srgbClr val="0D0D0D"/>
                </a:solidFill>
                <a:latin typeface="Söhne"/>
              </a:rPr>
              <a:t>SSD</a:t>
            </a:r>
          </a:p>
          <a:p>
            <a:pPr lvl="1"/>
            <a:r>
              <a:rPr lang="es-ES" sz="2000" dirty="0">
                <a:solidFill>
                  <a:srgbClr val="0D0D0D"/>
                </a:solidFill>
                <a:latin typeface="Söhne"/>
              </a:rPr>
              <a:t>Retina</a:t>
            </a:r>
          </a:p>
          <a:p>
            <a:pPr lvl="1"/>
            <a:r>
              <a:rPr lang="es-ES" sz="2000" dirty="0">
                <a:solidFill>
                  <a:srgbClr val="0D0D0D"/>
                </a:solidFill>
                <a:latin typeface="Söhne"/>
              </a:rPr>
              <a:t>Google</a:t>
            </a:r>
          </a:p>
          <a:p>
            <a:pPr lvl="1"/>
            <a:r>
              <a:rPr lang="es-ES" sz="2000" dirty="0">
                <a:solidFill>
                  <a:srgbClr val="0D0D0D"/>
                </a:solidFill>
                <a:latin typeface="Söhne"/>
              </a:rPr>
              <a:t>Facebook</a:t>
            </a:r>
          </a:p>
          <a:p>
            <a:pPr marL="0" indent="0">
              <a:buFont typeface="Arial" panose="020B0604020202020204" pitchFamily="34" charset="0"/>
              <a:buNone/>
            </a:pPr>
            <a:endParaRPr lang="es-CO" dirty="0"/>
          </a:p>
        </p:txBody>
      </p:sp>
    </p:spTree>
    <p:extLst>
      <p:ext uri="{BB962C8B-B14F-4D97-AF65-F5344CB8AC3E}">
        <p14:creationId xmlns:p14="http://schemas.microsoft.com/office/powerpoint/2010/main" val="2372158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329519"/>
            <a:ext cx="9421906" cy="1325563"/>
          </a:xfrm>
        </p:spPr>
        <p:txBody>
          <a:bodyPr>
            <a:normAutofit/>
          </a:bodyPr>
          <a:lstStyle/>
          <a:p>
            <a:pPr algn="ctr"/>
            <a:r>
              <a:rPr lang="es-CO" b="1" dirty="0">
                <a:solidFill>
                  <a:schemeClr val="accent1">
                    <a:lumMod val="75000"/>
                  </a:schemeClr>
                </a:solidFill>
              </a:rPr>
              <a:t>Como funciona YOLO</a:t>
            </a: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6" name="Marcador de contenido 5">
            <a:extLst>
              <a:ext uri="{FF2B5EF4-FFF2-40B4-BE49-F238E27FC236}">
                <a16:creationId xmlns:a16="http://schemas.microsoft.com/office/drawing/2014/main" id="{B71D20F8-F5A6-BF41-C02C-0DCDAC9F29E2}"/>
              </a:ext>
            </a:extLst>
          </p:cNvPr>
          <p:cNvSpPr>
            <a:spLocks noGrp="1"/>
          </p:cNvSpPr>
          <p:nvPr>
            <p:ph idx="1"/>
          </p:nvPr>
        </p:nvSpPr>
        <p:spPr>
          <a:xfrm>
            <a:off x="838200" y="1812470"/>
            <a:ext cx="6362700" cy="4376059"/>
          </a:xfrm>
        </p:spPr>
        <p:txBody>
          <a:bodyPr>
            <a:normAutofit lnSpcReduction="10000"/>
          </a:bodyPr>
          <a:lstStyle/>
          <a:p>
            <a:r>
              <a:rPr lang="es-ES" dirty="0">
                <a:solidFill>
                  <a:srgbClr val="474747"/>
                </a:solidFill>
                <a:highlight>
                  <a:srgbClr val="FFFFFF"/>
                </a:highlight>
                <a:latin typeface="open sans" panose="020B0606030504020204" pitchFamily="34" charset="0"/>
              </a:rPr>
              <a:t>D</a:t>
            </a:r>
            <a:r>
              <a:rPr lang="es-ES" b="0" i="0" dirty="0">
                <a:solidFill>
                  <a:srgbClr val="474747"/>
                </a:solidFill>
                <a:effectLst/>
                <a:highlight>
                  <a:srgbClr val="FFFFFF"/>
                </a:highlight>
                <a:latin typeface="open sans" panose="020B0606030504020204" pitchFamily="34" charset="0"/>
              </a:rPr>
              <a:t>efine una grilla de tamaño fijo. </a:t>
            </a:r>
          </a:p>
          <a:p>
            <a:r>
              <a:rPr lang="es-ES" b="0" i="0" dirty="0">
                <a:solidFill>
                  <a:srgbClr val="474747"/>
                </a:solidFill>
                <a:effectLst/>
                <a:highlight>
                  <a:srgbClr val="FFFFFF"/>
                </a:highlight>
                <a:latin typeface="open sans" panose="020B0606030504020204" pitchFamily="34" charset="0"/>
              </a:rPr>
              <a:t>Sobre esas celdas intentará detectar objetos valiéndose de </a:t>
            </a:r>
            <a:r>
              <a:rPr lang="es-ES" b="0" i="0" dirty="0" err="1">
                <a:solidFill>
                  <a:srgbClr val="474747"/>
                </a:solidFill>
                <a:effectLst/>
                <a:highlight>
                  <a:srgbClr val="FFFFFF"/>
                </a:highlight>
                <a:latin typeface="open sans" panose="020B0606030504020204" pitchFamily="34" charset="0"/>
              </a:rPr>
              <a:t>anchors</a:t>
            </a:r>
            <a:r>
              <a:rPr lang="es-ES" b="0" i="0" dirty="0">
                <a:solidFill>
                  <a:srgbClr val="474747"/>
                </a:solidFill>
                <a:effectLst/>
                <a:highlight>
                  <a:srgbClr val="FFFFFF"/>
                </a:highlight>
                <a:latin typeface="open sans" panose="020B0606030504020204" pitchFamily="34" charset="0"/>
              </a:rPr>
              <a:t> fijos, por ejemplo de 3 anclas con 3 tamaños distintos (9 predicciones por cada celda). </a:t>
            </a:r>
          </a:p>
          <a:p>
            <a:r>
              <a:rPr lang="es-ES" b="0" i="0" dirty="0">
                <a:solidFill>
                  <a:srgbClr val="474747"/>
                </a:solidFill>
                <a:effectLst/>
                <a:highlight>
                  <a:srgbClr val="FFFFFF"/>
                </a:highlight>
                <a:latin typeface="open sans" panose="020B0606030504020204" pitchFamily="34" charset="0"/>
              </a:rPr>
              <a:t>Hace uso de </a:t>
            </a:r>
            <a:r>
              <a:rPr lang="es-ES" b="0" i="0" dirty="0" err="1">
                <a:solidFill>
                  <a:srgbClr val="474747"/>
                </a:solidFill>
                <a:effectLst/>
                <a:highlight>
                  <a:srgbClr val="FFFFFF"/>
                </a:highlight>
                <a:latin typeface="open sans" panose="020B0606030504020204" pitchFamily="34" charset="0"/>
              </a:rPr>
              <a:t>IoU</a:t>
            </a:r>
            <a:r>
              <a:rPr lang="es-ES" b="0" i="0" dirty="0">
                <a:solidFill>
                  <a:srgbClr val="474747"/>
                </a:solidFill>
                <a:effectLst/>
                <a:highlight>
                  <a:srgbClr val="FFFFFF"/>
                </a:highlight>
                <a:latin typeface="open sans" panose="020B0606030504020204" pitchFamily="34" charset="0"/>
              </a:rPr>
              <a:t> y Non-Max-</a:t>
            </a:r>
            <a:r>
              <a:rPr lang="es-ES" b="0" i="0" dirty="0" err="1">
                <a:solidFill>
                  <a:srgbClr val="474747"/>
                </a:solidFill>
                <a:effectLst/>
                <a:highlight>
                  <a:srgbClr val="FFFFFF"/>
                </a:highlight>
                <a:latin typeface="open sans" panose="020B0606030504020204" pitchFamily="34" charset="0"/>
              </a:rPr>
              <a:t>supression</a:t>
            </a:r>
            <a:r>
              <a:rPr lang="es-ES" b="0" i="0" dirty="0">
                <a:solidFill>
                  <a:srgbClr val="474747"/>
                </a:solidFill>
                <a:effectLst/>
                <a:highlight>
                  <a:srgbClr val="FFFFFF"/>
                </a:highlight>
                <a:latin typeface="open sans" panose="020B0606030504020204" pitchFamily="34" charset="0"/>
              </a:rPr>
              <a:t>. </a:t>
            </a:r>
          </a:p>
          <a:p>
            <a:r>
              <a:rPr lang="es-ES" b="0" i="0" dirty="0">
                <a:solidFill>
                  <a:srgbClr val="474747"/>
                </a:solidFill>
                <a:effectLst/>
                <a:highlight>
                  <a:srgbClr val="FFFFFF"/>
                </a:highlight>
                <a:latin typeface="open sans" panose="020B0606030504020204" pitchFamily="34" charset="0"/>
              </a:rPr>
              <a:t>También tiene asociada una red de regresión al final para las posiciones de los </a:t>
            </a:r>
            <a:r>
              <a:rPr lang="es-ES" b="0" i="0" dirty="0" err="1">
                <a:solidFill>
                  <a:srgbClr val="474747"/>
                </a:solidFill>
                <a:effectLst/>
                <a:highlight>
                  <a:srgbClr val="FFFFFF"/>
                </a:highlight>
                <a:latin typeface="open sans" panose="020B0606030504020204" pitchFamily="34" charset="0"/>
              </a:rPr>
              <a:t>bounding</a:t>
            </a:r>
            <a:r>
              <a:rPr lang="es-ES" b="0" i="0" dirty="0">
                <a:solidFill>
                  <a:srgbClr val="474747"/>
                </a:solidFill>
                <a:effectLst/>
                <a:highlight>
                  <a:srgbClr val="FFFFFF"/>
                </a:highlight>
                <a:latin typeface="open sans" panose="020B0606030504020204" pitchFamily="34" charset="0"/>
              </a:rPr>
              <a:t>-boxes.</a:t>
            </a:r>
            <a:endParaRPr lang="es-CO" dirty="0"/>
          </a:p>
        </p:txBody>
      </p:sp>
      <p:pic>
        <p:nvPicPr>
          <p:cNvPr id="16386" name="Picture 2">
            <a:extLst>
              <a:ext uri="{FF2B5EF4-FFF2-40B4-BE49-F238E27FC236}">
                <a16:creationId xmlns:a16="http://schemas.microsoft.com/office/drawing/2014/main" id="{CEE4D4B7-A5E6-406F-4530-9B23E8860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3437" y="1758215"/>
            <a:ext cx="2162344" cy="218729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93E5265C-42FB-AF55-2797-46D424EC69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428" y="4229649"/>
            <a:ext cx="1847530" cy="1847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689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329519"/>
            <a:ext cx="9421906" cy="1325563"/>
          </a:xfrm>
        </p:spPr>
        <p:txBody>
          <a:bodyPr>
            <a:normAutofit/>
          </a:bodyPr>
          <a:lstStyle/>
          <a:p>
            <a:pPr algn="ctr"/>
            <a:r>
              <a:rPr lang="es-CO" b="1" dirty="0">
                <a:solidFill>
                  <a:schemeClr val="accent1">
                    <a:lumMod val="75000"/>
                  </a:schemeClr>
                </a:solidFill>
              </a:rPr>
              <a:t>YOLO</a:t>
            </a: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6" name="Marcador de contenido 5">
            <a:extLst>
              <a:ext uri="{FF2B5EF4-FFF2-40B4-BE49-F238E27FC236}">
                <a16:creationId xmlns:a16="http://schemas.microsoft.com/office/drawing/2014/main" id="{B71D20F8-F5A6-BF41-C02C-0DCDAC9F29E2}"/>
              </a:ext>
            </a:extLst>
          </p:cNvPr>
          <p:cNvSpPr>
            <a:spLocks noGrp="1"/>
          </p:cNvSpPr>
          <p:nvPr>
            <p:ph idx="1"/>
          </p:nvPr>
        </p:nvSpPr>
        <p:spPr>
          <a:xfrm>
            <a:off x="838199" y="1655082"/>
            <a:ext cx="10918371" cy="4533447"/>
          </a:xfrm>
        </p:spPr>
        <p:txBody>
          <a:bodyPr>
            <a:normAutofit/>
          </a:bodyPr>
          <a:lstStyle/>
          <a:p>
            <a:pPr marL="0" indent="0" algn="just" fontAlgn="base" latinLnBrk="0">
              <a:buNone/>
            </a:pPr>
            <a:r>
              <a:rPr lang="es-ES" b="0" i="0" dirty="0">
                <a:solidFill>
                  <a:srgbClr val="474747"/>
                </a:solidFill>
                <a:effectLst/>
                <a:highlight>
                  <a:srgbClr val="FFFFFF"/>
                </a:highlight>
                <a:latin typeface="open sans" panose="020B0606030504020204" pitchFamily="34" charset="0"/>
              </a:rPr>
              <a:t>La “grandiosidad” de YOLO consiste en su red CNN. Antes vimos que R-CNN utilizaba algún algoritmo adicional para seleccionar las regiones de interés sobre las que realiza las predicciones. pero YOLO, utiliza la misma CNN de clasificación con un “truco” por el cual </a:t>
            </a:r>
            <a:r>
              <a:rPr lang="es-ES" b="1" i="0" dirty="0">
                <a:solidFill>
                  <a:srgbClr val="474747"/>
                </a:solidFill>
                <a:effectLst/>
                <a:highlight>
                  <a:srgbClr val="FFFFFF"/>
                </a:highlight>
                <a:latin typeface="inherit"/>
              </a:rPr>
              <a:t>no necesita iterar la grilla</a:t>
            </a:r>
            <a:r>
              <a:rPr lang="es-ES" b="0" i="0" dirty="0">
                <a:solidFill>
                  <a:srgbClr val="474747"/>
                </a:solidFill>
                <a:effectLst/>
                <a:highlight>
                  <a:srgbClr val="FFFFFF"/>
                </a:highlight>
                <a:latin typeface="open sans" panose="020B0606030504020204" pitchFamily="34" charset="0"/>
              </a:rPr>
              <a:t>, si no que la propia red se comporta como si hiciera un especie de “offset” que le permite hacer la detección en simultáneo de todas las casillas</a:t>
            </a:r>
          </a:p>
          <a:p>
            <a:pPr marL="0" indent="0" algn="just" fontAlgn="base" latinLnBrk="0">
              <a:buNone/>
            </a:pPr>
            <a:endParaRPr lang="es-ES" b="0" i="0" dirty="0">
              <a:solidFill>
                <a:srgbClr val="474747"/>
              </a:solidFill>
              <a:effectLst/>
              <a:highlight>
                <a:srgbClr val="FFFFFF"/>
              </a:highlight>
              <a:latin typeface="open sans" panose="020B0606030504020204" pitchFamily="34" charset="0"/>
            </a:endParaRPr>
          </a:p>
          <a:p>
            <a:pPr marL="0" indent="0" algn="just" fontAlgn="base" latinLnBrk="0">
              <a:buNone/>
            </a:pPr>
            <a:r>
              <a:rPr lang="es-ES" b="0" i="0" dirty="0">
                <a:solidFill>
                  <a:srgbClr val="474747"/>
                </a:solidFill>
                <a:effectLst/>
                <a:highlight>
                  <a:srgbClr val="FFFFFF"/>
                </a:highlight>
                <a:latin typeface="open sans" panose="020B0606030504020204" pitchFamily="34" charset="0"/>
              </a:rPr>
              <a:t>YOLO utiliza una red CNN llamada </a:t>
            </a:r>
            <a:r>
              <a:rPr lang="es-ES" b="0" i="0" dirty="0" err="1">
                <a:solidFill>
                  <a:srgbClr val="474747"/>
                </a:solidFill>
                <a:effectLst/>
                <a:highlight>
                  <a:srgbClr val="FFFFFF"/>
                </a:highlight>
                <a:latin typeface="open sans" panose="020B0606030504020204" pitchFamily="34" charset="0"/>
              </a:rPr>
              <a:t>Darknet</a:t>
            </a:r>
            <a:r>
              <a:rPr lang="es-ES" b="0" i="0" dirty="0">
                <a:solidFill>
                  <a:srgbClr val="474747"/>
                </a:solidFill>
                <a:effectLst/>
                <a:highlight>
                  <a:srgbClr val="FFFFFF"/>
                </a:highlight>
                <a:latin typeface="open sans" panose="020B0606030504020204" pitchFamily="34" charset="0"/>
              </a:rPr>
              <a:t>. Al mismo tiempo de entrenarse se crea la red con este &lt;&lt;offset&gt;&gt; que comentaba.</a:t>
            </a:r>
          </a:p>
        </p:txBody>
      </p:sp>
    </p:spTree>
    <p:extLst>
      <p:ext uri="{BB962C8B-B14F-4D97-AF65-F5344CB8AC3E}">
        <p14:creationId xmlns:p14="http://schemas.microsoft.com/office/powerpoint/2010/main" val="2900818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329519"/>
            <a:ext cx="9421906" cy="1325563"/>
          </a:xfrm>
        </p:spPr>
        <p:txBody>
          <a:bodyPr>
            <a:normAutofit/>
          </a:bodyPr>
          <a:lstStyle/>
          <a:p>
            <a:pPr algn="ctr"/>
            <a:r>
              <a:rPr lang="es-CO" b="1" dirty="0">
                <a:solidFill>
                  <a:schemeClr val="accent1">
                    <a:lumMod val="75000"/>
                  </a:schemeClr>
                </a:solidFill>
              </a:rPr>
              <a:t>YOLO</a:t>
            </a: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6" name="Marcador de contenido 5">
            <a:extLst>
              <a:ext uri="{FF2B5EF4-FFF2-40B4-BE49-F238E27FC236}">
                <a16:creationId xmlns:a16="http://schemas.microsoft.com/office/drawing/2014/main" id="{B71D20F8-F5A6-BF41-C02C-0DCDAC9F29E2}"/>
              </a:ext>
            </a:extLst>
          </p:cNvPr>
          <p:cNvSpPr>
            <a:spLocks noGrp="1"/>
          </p:cNvSpPr>
          <p:nvPr>
            <p:ph idx="1"/>
          </p:nvPr>
        </p:nvSpPr>
        <p:spPr>
          <a:xfrm>
            <a:off x="838199" y="1655082"/>
            <a:ext cx="10918371" cy="4533447"/>
          </a:xfrm>
        </p:spPr>
        <p:txBody>
          <a:bodyPr>
            <a:normAutofit/>
          </a:bodyPr>
          <a:lstStyle/>
          <a:p>
            <a:pPr marL="0" indent="0" algn="just" fontAlgn="base" latinLnBrk="0">
              <a:buNone/>
            </a:pPr>
            <a:r>
              <a:rPr lang="es-ES" b="0" i="0" dirty="0">
                <a:solidFill>
                  <a:srgbClr val="474747"/>
                </a:solidFill>
                <a:effectLst/>
                <a:highlight>
                  <a:srgbClr val="FFFFFF"/>
                </a:highlight>
                <a:latin typeface="open sans" panose="020B0606030504020204" pitchFamily="34" charset="0"/>
              </a:rPr>
              <a:t>Suele tener menos porcentaje de acierto que las R-CNN pero es mucho mas rápida.</a:t>
            </a:r>
            <a:endParaRPr lang="es-ES" dirty="0">
              <a:solidFill>
                <a:srgbClr val="474747"/>
              </a:solidFill>
              <a:highlight>
                <a:srgbClr val="FFFFFF"/>
              </a:highlight>
              <a:latin typeface="open sans" panose="020B0606030504020204" pitchFamily="34" charset="0"/>
            </a:endParaRPr>
          </a:p>
          <a:p>
            <a:pPr marL="0" indent="0" algn="just" fontAlgn="base" latinLnBrk="0">
              <a:buNone/>
            </a:pPr>
            <a:r>
              <a:rPr lang="es-ES" b="0" i="0" dirty="0">
                <a:solidFill>
                  <a:srgbClr val="474747"/>
                </a:solidFill>
                <a:effectLst/>
                <a:highlight>
                  <a:srgbClr val="FFFFFF"/>
                </a:highlight>
                <a:latin typeface="open sans" panose="020B0606030504020204" pitchFamily="34" charset="0"/>
              </a:rPr>
              <a:t>Hoy YOLO V4 mejora la precisión y es igual de rápida.</a:t>
            </a:r>
          </a:p>
        </p:txBody>
      </p:sp>
      <p:pic>
        <p:nvPicPr>
          <p:cNvPr id="19458" name="Picture 2">
            <a:extLst>
              <a:ext uri="{FF2B5EF4-FFF2-40B4-BE49-F238E27FC236}">
                <a16:creationId xmlns:a16="http://schemas.microsoft.com/office/drawing/2014/main" id="{18EFAA41-6246-31AC-E163-C15CD8BAA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30" y="3244309"/>
            <a:ext cx="5872842" cy="306562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5FF2DDC6-7B55-B602-01C4-91EA91B0BE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7384" y="3061367"/>
            <a:ext cx="5660570" cy="3431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303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329519"/>
            <a:ext cx="9421906" cy="1325563"/>
          </a:xfrm>
        </p:spPr>
        <p:txBody>
          <a:bodyPr>
            <a:normAutofit/>
          </a:bodyPr>
          <a:lstStyle/>
          <a:p>
            <a:pPr algn="ctr"/>
            <a:r>
              <a:rPr lang="es-CO" b="1" dirty="0">
                <a:solidFill>
                  <a:schemeClr val="accent1">
                    <a:lumMod val="75000"/>
                  </a:schemeClr>
                </a:solidFill>
              </a:rPr>
              <a:t>Arquitectura YOLO</a:t>
            </a: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6" name="Marcador de contenido 5">
            <a:extLst>
              <a:ext uri="{FF2B5EF4-FFF2-40B4-BE49-F238E27FC236}">
                <a16:creationId xmlns:a16="http://schemas.microsoft.com/office/drawing/2014/main" id="{B71D20F8-F5A6-BF41-C02C-0DCDAC9F29E2}"/>
              </a:ext>
            </a:extLst>
          </p:cNvPr>
          <p:cNvSpPr>
            <a:spLocks noGrp="1"/>
          </p:cNvSpPr>
          <p:nvPr>
            <p:ph idx="1"/>
          </p:nvPr>
        </p:nvSpPr>
        <p:spPr>
          <a:xfrm>
            <a:off x="838199" y="1655082"/>
            <a:ext cx="10918371" cy="4533447"/>
          </a:xfrm>
        </p:spPr>
        <p:txBody>
          <a:bodyPr>
            <a:normAutofit/>
          </a:bodyPr>
          <a:lstStyle/>
          <a:p>
            <a:pPr marL="0" indent="0" algn="just" fontAlgn="base" latinLnBrk="0">
              <a:buNone/>
            </a:pPr>
            <a:r>
              <a:rPr lang="es-ES" dirty="0">
                <a:solidFill>
                  <a:srgbClr val="474747"/>
                </a:solidFill>
                <a:highlight>
                  <a:srgbClr val="FFFFFF"/>
                </a:highlight>
                <a:latin typeface="open sans" panose="020B0606030504020204" pitchFamily="34" charset="0"/>
              </a:rPr>
              <a:t>S</a:t>
            </a:r>
            <a:r>
              <a:rPr lang="es-ES" b="0" i="0" dirty="0">
                <a:solidFill>
                  <a:srgbClr val="474747"/>
                </a:solidFill>
                <a:effectLst/>
                <a:highlight>
                  <a:srgbClr val="FFFFFF"/>
                </a:highlight>
                <a:latin typeface="open sans" panose="020B0606030504020204" pitchFamily="34" charset="0"/>
              </a:rPr>
              <a:t>e basa en una red convolucional - </a:t>
            </a:r>
            <a:r>
              <a:rPr lang="es-ES" b="0" i="0" dirty="0" err="1">
                <a:solidFill>
                  <a:srgbClr val="474747"/>
                </a:solidFill>
                <a:effectLst/>
                <a:highlight>
                  <a:srgbClr val="FFFFFF"/>
                </a:highlight>
                <a:latin typeface="open sans" panose="020B0606030504020204" pitchFamily="34" charset="0"/>
              </a:rPr>
              <a:t>GoogleNet</a:t>
            </a:r>
            <a:r>
              <a:rPr lang="es-ES" b="0" i="0" dirty="0">
                <a:solidFill>
                  <a:srgbClr val="474747"/>
                </a:solidFill>
                <a:effectLst/>
                <a:highlight>
                  <a:srgbClr val="FFFFFF"/>
                </a:highlight>
                <a:latin typeface="open sans" panose="020B0606030504020204" pitchFamily="34" charset="0"/>
              </a:rPr>
              <a:t> y consta de 24 capas convolucionales. “</a:t>
            </a:r>
            <a:r>
              <a:rPr lang="es-ES" b="0" i="0" dirty="0" err="1">
                <a:solidFill>
                  <a:srgbClr val="474747"/>
                </a:solidFill>
                <a:effectLst/>
                <a:highlight>
                  <a:srgbClr val="FFFFFF"/>
                </a:highlight>
                <a:latin typeface="open sans" panose="020B0606030504020204" pitchFamily="34" charset="0"/>
              </a:rPr>
              <a:t>Darknet</a:t>
            </a:r>
            <a:r>
              <a:rPr lang="es-ES" b="0" i="0" dirty="0">
                <a:solidFill>
                  <a:srgbClr val="474747"/>
                </a:solidFill>
                <a:effectLst/>
                <a:highlight>
                  <a:srgbClr val="FFFFFF"/>
                </a:highlight>
                <a:latin typeface="open sans" panose="020B0606030504020204" pitchFamily="34" charset="0"/>
              </a:rPr>
              <a:t>” </a:t>
            </a:r>
          </a:p>
          <a:p>
            <a:pPr marL="0" indent="0" algn="just" fontAlgn="base" latinLnBrk="0">
              <a:buNone/>
            </a:pPr>
            <a:r>
              <a:rPr lang="es-ES" b="0" i="0" dirty="0">
                <a:solidFill>
                  <a:srgbClr val="474747"/>
                </a:solidFill>
                <a:effectLst/>
                <a:highlight>
                  <a:srgbClr val="FFFFFF"/>
                </a:highlight>
                <a:latin typeface="open sans" panose="020B0606030504020204" pitchFamily="34" charset="0"/>
              </a:rPr>
              <a:t>Embebe en su salida tanto la parte que clasifica las imágenes como la de posicionamiento y tamaño de los objetos.</a:t>
            </a:r>
          </a:p>
        </p:txBody>
      </p:sp>
      <p:pic>
        <p:nvPicPr>
          <p:cNvPr id="20482" name="Picture 2">
            <a:extLst>
              <a:ext uri="{FF2B5EF4-FFF2-40B4-BE49-F238E27FC236}">
                <a16:creationId xmlns:a16="http://schemas.microsoft.com/office/drawing/2014/main" id="{2A4CADA6-91E5-8C5B-8E4D-4A9FA3172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646" y="3517767"/>
            <a:ext cx="9515475"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138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329519"/>
            <a:ext cx="9421906" cy="1325563"/>
          </a:xfrm>
        </p:spPr>
        <p:txBody>
          <a:bodyPr>
            <a:normAutofit/>
          </a:bodyPr>
          <a:lstStyle/>
          <a:p>
            <a:pPr algn="ctr"/>
            <a:r>
              <a:rPr lang="es-CO" b="1" dirty="0">
                <a:solidFill>
                  <a:schemeClr val="accent1">
                    <a:lumMod val="75000"/>
                  </a:schemeClr>
                </a:solidFill>
              </a:rPr>
              <a:t>Arquitectura YOLO</a:t>
            </a: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6" name="Marcador de contenido 5">
            <a:extLst>
              <a:ext uri="{FF2B5EF4-FFF2-40B4-BE49-F238E27FC236}">
                <a16:creationId xmlns:a16="http://schemas.microsoft.com/office/drawing/2014/main" id="{B71D20F8-F5A6-BF41-C02C-0DCDAC9F29E2}"/>
              </a:ext>
            </a:extLst>
          </p:cNvPr>
          <p:cNvSpPr>
            <a:spLocks noGrp="1"/>
          </p:cNvSpPr>
          <p:nvPr>
            <p:ph idx="1"/>
          </p:nvPr>
        </p:nvSpPr>
        <p:spPr>
          <a:xfrm>
            <a:off x="838199" y="1655082"/>
            <a:ext cx="10918371" cy="4533447"/>
          </a:xfrm>
        </p:spPr>
        <p:txBody>
          <a:bodyPr>
            <a:normAutofit/>
          </a:bodyPr>
          <a:lstStyle/>
          <a:p>
            <a:pPr marL="0" indent="0" algn="l" fontAlgn="base" latinLnBrk="0">
              <a:buNone/>
            </a:pPr>
            <a:r>
              <a:rPr lang="es-ES" dirty="0">
                <a:solidFill>
                  <a:srgbClr val="474747"/>
                </a:solidFill>
                <a:highlight>
                  <a:srgbClr val="FFFFFF"/>
                </a:highlight>
                <a:latin typeface="open sans" panose="020B0606030504020204" pitchFamily="34" charset="0"/>
              </a:rPr>
              <a:t>P</a:t>
            </a:r>
            <a:r>
              <a:rPr lang="es-ES" b="0" i="0" dirty="0">
                <a:solidFill>
                  <a:srgbClr val="474747"/>
                </a:solidFill>
                <a:effectLst/>
                <a:highlight>
                  <a:srgbClr val="FFFFFF"/>
                </a:highlight>
                <a:latin typeface="open sans" panose="020B0606030504020204" pitchFamily="34" charset="0"/>
              </a:rPr>
              <a:t>ara el </a:t>
            </a:r>
            <a:r>
              <a:rPr lang="es-ES" b="0" i="0" dirty="0" err="1">
                <a:solidFill>
                  <a:srgbClr val="474747"/>
                </a:solidFill>
                <a:effectLst/>
                <a:highlight>
                  <a:srgbClr val="FFFFFF"/>
                </a:highlight>
                <a:latin typeface="open sans" panose="020B0606030504020204" pitchFamily="34" charset="0"/>
              </a:rPr>
              <a:t>CocoDataset</a:t>
            </a:r>
            <a:r>
              <a:rPr lang="es-ES" b="0" i="0" dirty="0">
                <a:solidFill>
                  <a:srgbClr val="474747"/>
                </a:solidFill>
                <a:effectLst/>
                <a:highlight>
                  <a:srgbClr val="FFFFFF"/>
                </a:highlight>
                <a:latin typeface="open sans" panose="020B0606030504020204" pitchFamily="34" charset="0"/>
              </a:rPr>
              <a:t> que debe detectar 80 objetos diferentes, tendremos como salida.</a:t>
            </a:r>
            <a:br>
              <a:rPr lang="es-ES" dirty="0"/>
            </a:br>
            <a:endParaRPr lang="es-ES" b="0" i="0" dirty="0">
              <a:solidFill>
                <a:srgbClr val="474747"/>
              </a:solidFill>
              <a:effectLst/>
              <a:highlight>
                <a:srgbClr val="FFFFFF"/>
              </a:highlight>
              <a:latin typeface="open sans" panose="020B0606030504020204" pitchFamily="34" charset="0"/>
            </a:endParaRPr>
          </a:p>
        </p:txBody>
      </p:sp>
      <p:pic>
        <p:nvPicPr>
          <p:cNvPr id="5" name="Imagen 4">
            <a:extLst>
              <a:ext uri="{FF2B5EF4-FFF2-40B4-BE49-F238E27FC236}">
                <a16:creationId xmlns:a16="http://schemas.microsoft.com/office/drawing/2014/main" id="{38022A7E-B142-C625-B1FD-391855AD0E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067" y="2870154"/>
            <a:ext cx="7612183" cy="1244646"/>
          </a:xfrm>
          <a:prstGeom prst="rect">
            <a:avLst/>
          </a:prstGeom>
        </p:spPr>
      </p:pic>
      <p:sp>
        <p:nvSpPr>
          <p:cNvPr id="9" name="CuadroTexto 8">
            <a:extLst>
              <a:ext uri="{FF2B5EF4-FFF2-40B4-BE49-F238E27FC236}">
                <a16:creationId xmlns:a16="http://schemas.microsoft.com/office/drawing/2014/main" id="{12C6C223-5FFC-0ABF-076A-9F04DFDD3BBC}"/>
              </a:ext>
            </a:extLst>
          </p:cNvPr>
          <p:cNvSpPr txBox="1"/>
          <p:nvPr/>
        </p:nvSpPr>
        <p:spPr>
          <a:xfrm>
            <a:off x="838198" y="4274501"/>
            <a:ext cx="10515602" cy="2246769"/>
          </a:xfrm>
          <a:prstGeom prst="rect">
            <a:avLst/>
          </a:prstGeom>
          <a:noFill/>
        </p:spPr>
        <p:txBody>
          <a:bodyPr wrap="square">
            <a:spAutoFit/>
          </a:bodyPr>
          <a:lstStyle/>
          <a:p>
            <a:pPr algn="just"/>
            <a:r>
              <a:rPr lang="es-ES" sz="2800" dirty="0">
                <a:solidFill>
                  <a:srgbClr val="474747"/>
                </a:solidFill>
                <a:highlight>
                  <a:srgbClr val="FFFFFF"/>
                </a:highlight>
                <a:latin typeface="open sans" panose="020B0606030504020204" pitchFamily="34" charset="0"/>
              </a:rPr>
              <a:t>Este ejemplo nos dará un array de 43.095 datos siendo el máximo de objetos que puede detectar y localizar 13x13x3 = 507 objetos de 80 clases en la misma foto en una sola pasada. (Realmente hará 13x13x3 x3 tamaños = 1521 predicciones). Sorprendente!.</a:t>
            </a:r>
            <a:endParaRPr lang="es-CO" sz="2800" dirty="0">
              <a:solidFill>
                <a:srgbClr val="474747"/>
              </a:solidFill>
              <a:highlight>
                <a:srgbClr val="FFFFFF"/>
              </a:highlight>
              <a:latin typeface="open sans" panose="020B0606030504020204" pitchFamily="34" charset="0"/>
            </a:endParaRPr>
          </a:p>
        </p:txBody>
      </p:sp>
    </p:spTree>
    <p:extLst>
      <p:ext uri="{BB962C8B-B14F-4D97-AF65-F5344CB8AC3E}">
        <p14:creationId xmlns:p14="http://schemas.microsoft.com/office/powerpoint/2010/main" val="3690897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133256"/>
            <a:ext cx="9421906" cy="1325563"/>
          </a:xfrm>
        </p:spPr>
        <p:txBody>
          <a:bodyPr>
            <a:normAutofit/>
          </a:bodyPr>
          <a:lstStyle/>
          <a:p>
            <a:pPr algn="ctr"/>
            <a:r>
              <a:rPr lang="es-CO" b="1" dirty="0">
                <a:solidFill>
                  <a:schemeClr val="accent1">
                    <a:lumMod val="75000"/>
                  </a:schemeClr>
                </a:solidFill>
              </a:rPr>
              <a:t>SSD- Single </a:t>
            </a:r>
            <a:r>
              <a:rPr lang="es-CO" b="1" dirty="0" err="1">
                <a:solidFill>
                  <a:schemeClr val="accent1">
                    <a:lumMod val="75000"/>
                  </a:schemeClr>
                </a:solidFill>
              </a:rPr>
              <a:t>Shot</a:t>
            </a:r>
            <a:r>
              <a:rPr lang="es-CO" b="1" dirty="0">
                <a:solidFill>
                  <a:schemeClr val="accent1">
                    <a:lumMod val="75000"/>
                  </a:schemeClr>
                </a:solidFill>
              </a:rPr>
              <a:t> Detector</a:t>
            </a: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6" name="Marcador de contenido 5">
            <a:extLst>
              <a:ext uri="{FF2B5EF4-FFF2-40B4-BE49-F238E27FC236}">
                <a16:creationId xmlns:a16="http://schemas.microsoft.com/office/drawing/2014/main" id="{B71D20F8-F5A6-BF41-C02C-0DCDAC9F29E2}"/>
              </a:ext>
            </a:extLst>
          </p:cNvPr>
          <p:cNvSpPr>
            <a:spLocks noGrp="1"/>
          </p:cNvSpPr>
          <p:nvPr>
            <p:ph idx="1"/>
          </p:nvPr>
        </p:nvSpPr>
        <p:spPr>
          <a:xfrm>
            <a:off x="838199" y="1236592"/>
            <a:ext cx="10515600" cy="2569002"/>
          </a:xfrm>
        </p:spPr>
        <p:txBody>
          <a:bodyPr>
            <a:normAutofit lnSpcReduction="10000"/>
          </a:bodyPr>
          <a:lstStyle/>
          <a:p>
            <a:pPr marL="0" indent="0">
              <a:buNone/>
            </a:pPr>
            <a:r>
              <a:rPr lang="es-ES" b="0" i="0" dirty="0">
                <a:solidFill>
                  <a:srgbClr val="474747"/>
                </a:solidFill>
                <a:effectLst/>
                <a:highlight>
                  <a:srgbClr val="FFFFFF"/>
                </a:highlight>
                <a:latin typeface="open sans" panose="020B0606030504020204" pitchFamily="34" charset="0"/>
              </a:rPr>
              <a:t>Tiene una estructura piramidal en su CNN.</a:t>
            </a:r>
          </a:p>
          <a:p>
            <a:pPr marL="0" indent="0">
              <a:buNone/>
            </a:pPr>
            <a:r>
              <a:rPr lang="es-ES" b="0" i="0" dirty="0">
                <a:solidFill>
                  <a:srgbClr val="474747"/>
                </a:solidFill>
                <a:effectLst/>
                <a:highlight>
                  <a:srgbClr val="FFFFFF"/>
                </a:highlight>
                <a:latin typeface="open sans" panose="020B0606030504020204" pitchFamily="34" charset="0"/>
              </a:rPr>
              <a:t>Esto le permite poder detectar objetos grandes y pequeños. </a:t>
            </a:r>
          </a:p>
          <a:p>
            <a:pPr marL="0" indent="0">
              <a:buNone/>
            </a:pPr>
            <a:r>
              <a:rPr lang="es-ES" b="0" i="0" dirty="0">
                <a:solidFill>
                  <a:srgbClr val="474747"/>
                </a:solidFill>
                <a:effectLst/>
                <a:highlight>
                  <a:srgbClr val="FFFFFF"/>
                </a:highlight>
                <a:latin typeface="open sans" panose="020B0606030504020204" pitchFamily="34" charset="0"/>
              </a:rPr>
              <a:t>No utiliza una grilla predefinida, pero cuenta con “anclas” de distintas proporciones que se van escalando a medida que descendemos por la pirámide (mapa de </a:t>
            </a:r>
            <a:r>
              <a:rPr lang="es-ES" b="0" i="0" dirty="0" err="1">
                <a:solidFill>
                  <a:srgbClr val="474747"/>
                </a:solidFill>
                <a:effectLst/>
                <a:highlight>
                  <a:srgbClr val="FFFFFF"/>
                </a:highlight>
                <a:latin typeface="open sans" panose="020B0606030504020204" pitchFamily="34" charset="0"/>
              </a:rPr>
              <a:t>features</a:t>
            </a:r>
            <a:r>
              <a:rPr lang="es-ES" b="0" i="0" dirty="0">
                <a:solidFill>
                  <a:srgbClr val="474747"/>
                </a:solidFill>
                <a:effectLst/>
                <a:highlight>
                  <a:srgbClr val="FFFFFF"/>
                </a:highlight>
                <a:latin typeface="open sans" panose="020B0606030504020204" pitchFamily="34" charset="0"/>
              </a:rPr>
              <a:t> más pequeños, con anclas proporcionalmente más grandes).</a:t>
            </a:r>
            <a:endParaRPr lang="es-CO" dirty="0"/>
          </a:p>
        </p:txBody>
      </p:sp>
      <p:pic>
        <p:nvPicPr>
          <p:cNvPr id="21506" name="Picture 2">
            <a:extLst>
              <a:ext uri="{FF2B5EF4-FFF2-40B4-BE49-F238E27FC236}">
                <a16:creationId xmlns:a16="http://schemas.microsoft.com/office/drawing/2014/main" id="{30C55B65-0F72-8FF8-355F-C1DD67A24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181" y="3674962"/>
            <a:ext cx="8856646" cy="2890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600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133256"/>
            <a:ext cx="9421906" cy="1325563"/>
          </a:xfrm>
        </p:spPr>
        <p:txBody>
          <a:bodyPr>
            <a:normAutofit/>
          </a:bodyPr>
          <a:lstStyle/>
          <a:p>
            <a:pPr algn="ctr"/>
            <a:r>
              <a:rPr lang="es-CO" b="1" dirty="0" err="1">
                <a:solidFill>
                  <a:schemeClr val="accent1">
                    <a:lumMod val="75000"/>
                  </a:schemeClr>
                </a:solidFill>
              </a:rPr>
              <a:t>RetinaNet</a:t>
            </a:r>
            <a:r>
              <a:rPr lang="es-CO" b="1" dirty="0">
                <a:solidFill>
                  <a:schemeClr val="accent1">
                    <a:lumMod val="75000"/>
                  </a:schemeClr>
                </a:solidFill>
              </a:rPr>
              <a:t> (2018)</a:t>
            </a: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6" name="Marcador de contenido 5">
            <a:extLst>
              <a:ext uri="{FF2B5EF4-FFF2-40B4-BE49-F238E27FC236}">
                <a16:creationId xmlns:a16="http://schemas.microsoft.com/office/drawing/2014/main" id="{B71D20F8-F5A6-BF41-C02C-0DCDAC9F29E2}"/>
              </a:ext>
            </a:extLst>
          </p:cNvPr>
          <p:cNvSpPr>
            <a:spLocks noGrp="1"/>
          </p:cNvSpPr>
          <p:nvPr>
            <p:ph idx="1"/>
          </p:nvPr>
        </p:nvSpPr>
        <p:spPr>
          <a:xfrm>
            <a:off x="838199" y="1236592"/>
            <a:ext cx="10515600" cy="2569002"/>
          </a:xfrm>
        </p:spPr>
        <p:txBody>
          <a:bodyPr>
            <a:normAutofit/>
          </a:bodyPr>
          <a:lstStyle/>
          <a:p>
            <a:pPr marL="0" indent="0">
              <a:buNone/>
            </a:pPr>
            <a:r>
              <a:rPr lang="es-ES" b="0" i="0" dirty="0">
                <a:solidFill>
                  <a:srgbClr val="474747"/>
                </a:solidFill>
                <a:effectLst/>
                <a:highlight>
                  <a:srgbClr val="FFFFFF"/>
                </a:highlight>
                <a:latin typeface="open sans" panose="020B0606030504020204" pitchFamily="34" charset="0"/>
              </a:rPr>
              <a:t> CNN piramidal mejorada para reconocer objetos de diversos tamaños en una sola pasada. Innova con una nueva función de pérdida llamada &lt;&lt;Focal Loss&gt;&gt;.</a:t>
            </a:r>
            <a:endParaRPr lang="es-CO" dirty="0"/>
          </a:p>
        </p:txBody>
      </p:sp>
      <p:pic>
        <p:nvPicPr>
          <p:cNvPr id="26626" name="Picture 2">
            <a:extLst>
              <a:ext uri="{FF2B5EF4-FFF2-40B4-BE49-F238E27FC236}">
                <a16:creationId xmlns:a16="http://schemas.microsoft.com/office/drawing/2014/main" id="{E2C72FBD-F55E-A2A8-3456-F413E1C7E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499" y="2562155"/>
            <a:ext cx="95250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747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133256"/>
            <a:ext cx="9421906" cy="1325563"/>
          </a:xfrm>
        </p:spPr>
        <p:txBody>
          <a:bodyPr>
            <a:normAutofit/>
          </a:bodyPr>
          <a:lstStyle/>
          <a:p>
            <a:pPr algn="ctr"/>
            <a:r>
              <a:rPr lang="es-CO" b="1" dirty="0">
                <a:solidFill>
                  <a:schemeClr val="accent1">
                    <a:lumMod val="75000"/>
                  </a:schemeClr>
                </a:solidFill>
              </a:rPr>
              <a:t>Google: </a:t>
            </a:r>
            <a:r>
              <a:rPr lang="es-CO" b="1" dirty="0" err="1">
                <a:solidFill>
                  <a:schemeClr val="accent1">
                    <a:lumMod val="75000"/>
                  </a:schemeClr>
                </a:solidFill>
              </a:rPr>
              <a:t>Spinet</a:t>
            </a:r>
            <a:r>
              <a:rPr lang="es-CO" b="1" dirty="0">
                <a:solidFill>
                  <a:schemeClr val="accent1">
                    <a:lumMod val="75000"/>
                  </a:schemeClr>
                </a:solidFill>
              </a:rPr>
              <a:t> (2019-20)</a:t>
            </a: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6" name="Marcador de contenido 5">
            <a:extLst>
              <a:ext uri="{FF2B5EF4-FFF2-40B4-BE49-F238E27FC236}">
                <a16:creationId xmlns:a16="http://schemas.microsoft.com/office/drawing/2014/main" id="{B71D20F8-F5A6-BF41-C02C-0DCDAC9F29E2}"/>
              </a:ext>
            </a:extLst>
          </p:cNvPr>
          <p:cNvSpPr>
            <a:spLocks noGrp="1"/>
          </p:cNvSpPr>
          <p:nvPr>
            <p:ph idx="1"/>
          </p:nvPr>
        </p:nvSpPr>
        <p:spPr>
          <a:xfrm>
            <a:off x="838199" y="1236592"/>
            <a:ext cx="10515600" cy="2569002"/>
          </a:xfrm>
        </p:spPr>
        <p:txBody>
          <a:bodyPr>
            <a:normAutofit/>
          </a:bodyPr>
          <a:lstStyle/>
          <a:p>
            <a:pPr marL="0" indent="0">
              <a:buNone/>
            </a:pPr>
            <a:r>
              <a:rPr lang="es-ES" b="0" i="0" dirty="0">
                <a:solidFill>
                  <a:srgbClr val="F2777A"/>
                </a:solidFill>
                <a:effectLst/>
                <a:highlight>
                  <a:srgbClr val="FFFFFF"/>
                </a:highlight>
                <a:latin typeface="open sans" panose="020B0606030504020204" pitchFamily="34" charset="0"/>
              </a:rPr>
              <a:t>R</a:t>
            </a:r>
            <a:r>
              <a:rPr lang="es-ES" b="0" i="0" dirty="0">
                <a:solidFill>
                  <a:srgbClr val="474747"/>
                </a:solidFill>
                <a:effectLst/>
                <a:highlight>
                  <a:srgbClr val="FFFFFF"/>
                </a:highlight>
                <a:latin typeface="open sans" panose="020B0606030504020204" pitchFamily="34" charset="0"/>
              </a:rPr>
              <a:t>ompe con la estructura piramidal y propone una arquitectura novedosa llamada “</a:t>
            </a:r>
            <a:r>
              <a:rPr lang="es-ES" b="0" i="0" dirty="0" err="1">
                <a:solidFill>
                  <a:srgbClr val="474747"/>
                </a:solidFill>
                <a:effectLst/>
                <a:highlight>
                  <a:srgbClr val="FFFFFF"/>
                </a:highlight>
                <a:latin typeface="open sans" panose="020B0606030504020204" pitchFamily="34" charset="0"/>
              </a:rPr>
              <a:t>scale-permuted</a:t>
            </a:r>
            <a:r>
              <a:rPr lang="es-ES" b="0" i="0" dirty="0">
                <a:solidFill>
                  <a:srgbClr val="474747"/>
                </a:solidFill>
                <a:effectLst/>
                <a:highlight>
                  <a:srgbClr val="FFFFFF"/>
                </a:highlight>
                <a:latin typeface="open sans" panose="020B0606030504020204" pitchFamily="34" charset="0"/>
              </a:rPr>
              <a:t>” en la que se alternan diversos tamaños en las convoluciones.</a:t>
            </a:r>
            <a:endParaRPr lang="es-CO" dirty="0"/>
          </a:p>
        </p:txBody>
      </p:sp>
      <p:pic>
        <p:nvPicPr>
          <p:cNvPr id="25602" name="Picture 2">
            <a:extLst>
              <a:ext uri="{FF2B5EF4-FFF2-40B4-BE49-F238E27FC236}">
                <a16:creationId xmlns:a16="http://schemas.microsoft.com/office/drawing/2014/main" id="{8D225ABD-2001-585A-2A31-B9D081C50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9206" y="2521093"/>
            <a:ext cx="6373586" cy="3989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949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133256"/>
            <a:ext cx="9421906" cy="1325563"/>
          </a:xfrm>
        </p:spPr>
        <p:txBody>
          <a:bodyPr>
            <a:normAutofit/>
          </a:bodyPr>
          <a:lstStyle/>
          <a:p>
            <a:pPr algn="ctr"/>
            <a:r>
              <a:rPr lang="es-CO" b="1" dirty="0">
                <a:solidFill>
                  <a:schemeClr val="accent1">
                    <a:lumMod val="75000"/>
                  </a:schemeClr>
                </a:solidFill>
              </a:rPr>
              <a:t>Facebook: DETR (2020)</a:t>
            </a: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6" name="Marcador de contenido 5">
            <a:extLst>
              <a:ext uri="{FF2B5EF4-FFF2-40B4-BE49-F238E27FC236}">
                <a16:creationId xmlns:a16="http://schemas.microsoft.com/office/drawing/2014/main" id="{B71D20F8-F5A6-BF41-C02C-0DCDAC9F29E2}"/>
              </a:ext>
            </a:extLst>
          </p:cNvPr>
          <p:cNvSpPr>
            <a:spLocks noGrp="1"/>
          </p:cNvSpPr>
          <p:nvPr>
            <p:ph idx="1"/>
          </p:nvPr>
        </p:nvSpPr>
        <p:spPr>
          <a:xfrm>
            <a:off x="838199" y="1690688"/>
            <a:ext cx="10515600" cy="2114906"/>
          </a:xfrm>
        </p:spPr>
        <p:txBody>
          <a:bodyPr>
            <a:normAutofit/>
          </a:bodyPr>
          <a:lstStyle/>
          <a:p>
            <a:pPr marL="0" indent="0" algn="just">
              <a:buNone/>
            </a:pPr>
            <a:r>
              <a:rPr lang="es-ES" b="0" i="0" dirty="0">
                <a:solidFill>
                  <a:srgbClr val="474747"/>
                </a:solidFill>
                <a:effectLst/>
                <a:highlight>
                  <a:srgbClr val="FFFFFF"/>
                </a:highlight>
                <a:latin typeface="open sans" panose="020B0606030504020204" pitchFamily="34" charset="0"/>
              </a:rPr>
              <a:t>Facebook propone una “</a:t>
            </a:r>
            <a:r>
              <a:rPr lang="es-ES" b="0" i="0" u="none" strike="noStrike" dirty="0" err="1">
                <a:solidFill>
                  <a:srgbClr val="F2777A"/>
                </a:solidFill>
                <a:effectLst/>
                <a:highlight>
                  <a:srgbClr val="FFFFFF"/>
                </a:highlight>
                <a:latin typeface="open sans" panose="020B0606030504020204" pitchFamily="34" charset="0"/>
                <a:hlinkClick r:id="rId3"/>
              </a:rPr>
              <a:t>End</a:t>
            </a:r>
            <a:r>
              <a:rPr lang="es-ES" b="0" i="0" u="none" strike="noStrike" dirty="0">
                <a:solidFill>
                  <a:srgbClr val="F2777A"/>
                </a:solidFill>
                <a:effectLst/>
                <a:highlight>
                  <a:srgbClr val="FFFFFF"/>
                </a:highlight>
                <a:latin typeface="open sans" panose="020B0606030504020204" pitchFamily="34" charset="0"/>
                <a:hlinkClick r:id="rId3"/>
              </a:rPr>
              <a:t> </a:t>
            </a:r>
            <a:r>
              <a:rPr lang="es-ES" b="0" i="0" u="none" strike="noStrike" dirty="0" err="1">
                <a:solidFill>
                  <a:srgbClr val="F2777A"/>
                </a:solidFill>
                <a:effectLst/>
                <a:highlight>
                  <a:srgbClr val="FFFFFF"/>
                </a:highlight>
                <a:latin typeface="open sans" panose="020B0606030504020204" pitchFamily="34" charset="0"/>
                <a:hlinkClick r:id="rId3"/>
              </a:rPr>
              <a:t>to</a:t>
            </a:r>
            <a:r>
              <a:rPr lang="es-ES" b="0" i="0" u="none" strike="noStrike" dirty="0">
                <a:solidFill>
                  <a:srgbClr val="F2777A"/>
                </a:solidFill>
                <a:effectLst/>
                <a:highlight>
                  <a:srgbClr val="FFFFFF"/>
                </a:highlight>
                <a:latin typeface="open sans" panose="020B0606030504020204" pitchFamily="34" charset="0"/>
                <a:hlinkClick r:id="rId3"/>
              </a:rPr>
              <a:t> </a:t>
            </a:r>
            <a:r>
              <a:rPr lang="es-ES" b="0" i="0" u="none" strike="noStrike" dirty="0" err="1">
                <a:solidFill>
                  <a:srgbClr val="F2777A"/>
                </a:solidFill>
                <a:effectLst/>
                <a:highlight>
                  <a:srgbClr val="FFFFFF"/>
                </a:highlight>
                <a:latin typeface="open sans" panose="020B0606030504020204" pitchFamily="34" charset="0"/>
                <a:hlinkClick r:id="rId3"/>
              </a:rPr>
              <a:t>End</a:t>
            </a:r>
            <a:r>
              <a:rPr lang="es-ES" b="0" i="0" u="none" strike="noStrike" dirty="0">
                <a:solidFill>
                  <a:srgbClr val="F2777A"/>
                </a:solidFill>
                <a:effectLst/>
                <a:highlight>
                  <a:srgbClr val="FFFFFF"/>
                </a:highlight>
                <a:latin typeface="open sans" panose="020B0606030504020204" pitchFamily="34" charset="0"/>
                <a:hlinkClick r:id="rId3"/>
              </a:rPr>
              <a:t> </a:t>
            </a:r>
            <a:r>
              <a:rPr lang="es-ES" b="0" i="0" u="none" strike="noStrike" dirty="0" err="1">
                <a:solidFill>
                  <a:srgbClr val="F2777A"/>
                </a:solidFill>
                <a:effectLst/>
                <a:highlight>
                  <a:srgbClr val="FFFFFF"/>
                </a:highlight>
                <a:latin typeface="open sans" panose="020B0606030504020204" pitchFamily="34" charset="0"/>
                <a:hlinkClick r:id="rId3"/>
              </a:rPr>
              <a:t>object</a:t>
            </a:r>
            <a:r>
              <a:rPr lang="es-ES" b="0" i="0" u="none" strike="noStrike" dirty="0">
                <a:solidFill>
                  <a:srgbClr val="F2777A"/>
                </a:solidFill>
                <a:effectLst/>
                <a:highlight>
                  <a:srgbClr val="FFFFFF"/>
                </a:highlight>
                <a:latin typeface="open sans" panose="020B0606030504020204" pitchFamily="34" charset="0"/>
                <a:hlinkClick r:id="rId3"/>
              </a:rPr>
              <a:t> </a:t>
            </a:r>
            <a:r>
              <a:rPr lang="es-ES" b="0" i="0" u="none" strike="noStrike" dirty="0" err="1">
                <a:solidFill>
                  <a:srgbClr val="F2777A"/>
                </a:solidFill>
                <a:effectLst/>
                <a:highlight>
                  <a:srgbClr val="FFFFFF"/>
                </a:highlight>
                <a:latin typeface="open sans" panose="020B0606030504020204" pitchFamily="34" charset="0"/>
                <a:hlinkClick r:id="rId3"/>
              </a:rPr>
              <a:t>detection</a:t>
            </a:r>
            <a:r>
              <a:rPr lang="es-ES" b="0" i="0" u="none" strike="noStrike" dirty="0">
                <a:solidFill>
                  <a:srgbClr val="F2777A"/>
                </a:solidFill>
                <a:effectLst/>
                <a:highlight>
                  <a:srgbClr val="FFFFFF"/>
                </a:highlight>
                <a:latin typeface="open sans" panose="020B0606030504020204" pitchFamily="34" charset="0"/>
                <a:hlinkClick r:id="rId3"/>
              </a:rPr>
              <a:t> </a:t>
            </a:r>
            <a:r>
              <a:rPr lang="es-ES" b="0" i="0" u="none" strike="noStrike" dirty="0" err="1">
                <a:solidFill>
                  <a:srgbClr val="F2777A"/>
                </a:solidFill>
                <a:effectLst/>
                <a:highlight>
                  <a:srgbClr val="FFFFFF"/>
                </a:highlight>
                <a:latin typeface="open sans" panose="020B0606030504020204" pitchFamily="34" charset="0"/>
                <a:hlinkClick r:id="rId3"/>
              </a:rPr>
              <a:t>with</a:t>
            </a:r>
            <a:r>
              <a:rPr lang="es-ES" b="0" i="0" u="none" strike="noStrike" dirty="0">
                <a:solidFill>
                  <a:srgbClr val="F2777A"/>
                </a:solidFill>
                <a:effectLst/>
                <a:highlight>
                  <a:srgbClr val="FFFFFF"/>
                </a:highlight>
                <a:latin typeface="open sans" panose="020B0606030504020204" pitchFamily="34" charset="0"/>
                <a:hlinkClick r:id="rId3"/>
              </a:rPr>
              <a:t> Transformers</a:t>
            </a:r>
            <a:r>
              <a:rPr lang="es-ES" b="0" i="0" dirty="0">
                <a:solidFill>
                  <a:srgbClr val="474747"/>
                </a:solidFill>
                <a:effectLst/>
                <a:highlight>
                  <a:srgbClr val="FFFFFF"/>
                </a:highlight>
                <a:latin typeface="open sans" panose="020B0606030504020204" pitchFamily="34" charset="0"/>
              </a:rPr>
              <a:t>“. Es decir, utilizar la más novedosa y efectiva técnica de redes neuronales utilizada en NLP pero aplicada a la detección de imágenes! Muy ingenioso!</a:t>
            </a:r>
            <a:endParaRPr lang="es-CO" dirty="0"/>
          </a:p>
        </p:txBody>
      </p:sp>
      <p:pic>
        <p:nvPicPr>
          <p:cNvPr id="24578" name="Picture 2">
            <a:extLst>
              <a:ext uri="{FF2B5EF4-FFF2-40B4-BE49-F238E27FC236}">
                <a16:creationId xmlns:a16="http://schemas.microsoft.com/office/drawing/2014/main" id="{1238B828-797E-1C52-2EB7-DEE9D61141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929" y="3720278"/>
            <a:ext cx="10146140" cy="1901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29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249190"/>
            <a:ext cx="10515600" cy="1325563"/>
          </a:xfrm>
        </p:spPr>
        <p:txBody>
          <a:bodyPr>
            <a:normAutofit/>
          </a:bodyPr>
          <a:lstStyle/>
          <a:p>
            <a:pPr algn="ctr"/>
            <a:r>
              <a:rPr lang="es-CO" b="1" dirty="0" err="1">
                <a:solidFill>
                  <a:schemeClr val="accent1">
                    <a:lumMod val="75000"/>
                  </a:schemeClr>
                </a:solidFill>
              </a:rPr>
              <a:t>Object-Detection</a:t>
            </a:r>
            <a:endParaRPr lang="es-CO" b="1" dirty="0">
              <a:solidFill>
                <a:schemeClr val="accent1">
                  <a:lumMod val="75000"/>
                </a:schemeClr>
              </a:solidFill>
            </a:endParaRPr>
          </a:p>
        </p:txBody>
      </p:sp>
      <p:sp>
        <p:nvSpPr>
          <p:cNvPr id="5" name="Marcador de contenido 4">
            <a:extLst>
              <a:ext uri="{FF2B5EF4-FFF2-40B4-BE49-F238E27FC236}">
                <a16:creationId xmlns:a16="http://schemas.microsoft.com/office/drawing/2014/main" id="{267A6306-477F-E520-685C-193E46E5AF9A}"/>
              </a:ext>
            </a:extLst>
          </p:cNvPr>
          <p:cNvSpPr>
            <a:spLocks noGrp="1"/>
          </p:cNvSpPr>
          <p:nvPr>
            <p:ph idx="1"/>
          </p:nvPr>
        </p:nvSpPr>
        <p:spPr>
          <a:xfrm>
            <a:off x="674171" y="1403131"/>
            <a:ext cx="10843657" cy="4877785"/>
          </a:xfrm>
        </p:spPr>
        <p:txBody>
          <a:bodyPr>
            <a:normAutofit/>
          </a:bodyPr>
          <a:lstStyle/>
          <a:p>
            <a:pPr marL="0" indent="0" algn="just">
              <a:buNone/>
            </a:pPr>
            <a:r>
              <a:rPr lang="es-ES" b="0" i="0" dirty="0">
                <a:solidFill>
                  <a:srgbClr val="161616"/>
                </a:solidFill>
                <a:effectLst/>
                <a:latin typeface="IBM Plex Sans" panose="020B0503050203000203" pitchFamily="34" charset="0"/>
              </a:rPr>
              <a:t>Mecanismo de Visión por computador capaz de reconocer objetos en imágenes o videos.</a:t>
            </a:r>
            <a:endParaRPr lang="es-ES" dirty="0">
              <a:solidFill>
                <a:srgbClr val="161616"/>
              </a:solidFill>
              <a:latin typeface="IBM Plex Sans" panose="020B0503050203000203" pitchFamily="34" charset="0"/>
            </a:endParaRPr>
          </a:p>
          <a:p>
            <a:pPr marL="0" indent="0" algn="just">
              <a:buNone/>
            </a:pPr>
            <a:r>
              <a:rPr lang="es-ES" b="0" i="0" dirty="0">
                <a:solidFill>
                  <a:srgbClr val="0070C0"/>
                </a:solidFill>
                <a:effectLst/>
                <a:latin typeface="IBM Plex Sans" panose="020B0503050203000203" pitchFamily="34" charset="0"/>
              </a:rPr>
              <a:t>Reconocimiento de objetos con Machine </a:t>
            </a:r>
            <a:r>
              <a:rPr lang="es-ES" b="0" i="0" dirty="0" err="1">
                <a:solidFill>
                  <a:srgbClr val="0070C0"/>
                </a:solidFill>
                <a:effectLst/>
                <a:latin typeface="IBM Plex Sans" panose="020B0503050203000203" pitchFamily="34" charset="0"/>
              </a:rPr>
              <a:t>Learning</a:t>
            </a:r>
            <a:endParaRPr lang="es-ES" b="0" i="0" dirty="0">
              <a:solidFill>
                <a:srgbClr val="0070C0"/>
              </a:solidFill>
              <a:effectLst/>
              <a:latin typeface="IBM Plex Sans" panose="020B0503050203000203" pitchFamily="34" charset="0"/>
            </a:endParaRPr>
          </a:p>
          <a:p>
            <a:pPr marL="0" indent="0" algn="just">
              <a:buNone/>
            </a:pPr>
            <a:r>
              <a:rPr lang="es-ES" dirty="0">
                <a:solidFill>
                  <a:srgbClr val="161616"/>
                </a:solidFill>
                <a:latin typeface="IBM Plex Sans" panose="020B0503050203000203" pitchFamily="34" charset="0"/>
              </a:rPr>
              <a:t>Reconocer patrones en una imagen o video y ofrece la posición del objeto identificado.</a:t>
            </a:r>
            <a:endParaRPr lang="es-ES" b="0" i="0" dirty="0">
              <a:solidFill>
                <a:srgbClr val="161616"/>
              </a:solidFill>
              <a:effectLst/>
              <a:latin typeface="IBM Plex Sans" panose="020B0503050203000203" pitchFamily="34" charset="0"/>
            </a:endParaRP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7" name="Imagen 6">
            <a:extLst>
              <a:ext uri="{FF2B5EF4-FFF2-40B4-BE49-F238E27FC236}">
                <a16:creationId xmlns:a16="http://schemas.microsoft.com/office/drawing/2014/main" id="{4B93CEC1-7F46-8A3B-5880-FA08F63563A5}"/>
              </a:ext>
            </a:extLst>
          </p:cNvPr>
          <p:cNvPicPr>
            <a:picLocks noChangeAspect="1"/>
          </p:cNvPicPr>
          <p:nvPr/>
        </p:nvPicPr>
        <p:blipFill>
          <a:blip r:embed="rId3"/>
          <a:stretch>
            <a:fillRect/>
          </a:stretch>
        </p:blipFill>
        <p:spPr>
          <a:xfrm>
            <a:off x="3252786" y="3429000"/>
            <a:ext cx="5686425" cy="3352800"/>
          </a:xfrm>
          <a:prstGeom prst="rect">
            <a:avLst/>
          </a:prstGeom>
        </p:spPr>
      </p:pic>
    </p:spTree>
    <p:extLst>
      <p:ext uri="{BB962C8B-B14F-4D97-AF65-F5344CB8AC3E}">
        <p14:creationId xmlns:p14="http://schemas.microsoft.com/office/powerpoint/2010/main" val="468291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249190"/>
            <a:ext cx="9421906" cy="1325563"/>
          </a:xfrm>
        </p:spPr>
        <p:txBody>
          <a:bodyPr>
            <a:normAutofit/>
          </a:bodyPr>
          <a:lstStyle/>
          <a:p>
            <a:pPr algn="ctr"/>
            <a:r>
              <a:rPr lang="es-CO" b="1" dirty="0">
                <a:solidFill>
                  <a:schemeClr val="accent1">
                    <a:lumMod val="75000"/>
                  </a:schemeClr>
                </a:solidFill>
              </a:rPr>
              <a:t>¿Cómo función el reconocimiento de objetos con ML?</a:t>
            </a:r>
          </a:p>
        </p:txBody>
      </p:sp>
      <p:sp>
        <p:nvSpPr>
          <p:cNvPr id="5" name="Marcador de contenido 4">
            <a:extLst>
              <a:ext uri="{FF2B5EF4-FFF2-40B4-BE49-F238E27FC236}">
                <a16:creationId xmlns:a16="http://schemas.microsoft.com/office/drawing/2014/main" id="{267A6306-477F-E520-685C-193E46E5AF9A}"/>
              </a:ext>
            </a:extLst>
          </p:cNvPr>
          <p:cNvSpPr>
            <a:spLocks noGrp="1"/>
          </p:cNvSpPr>
          <p:nvPr>
            <p:ph idx="1"/>
          </p:nvPr>
        </p:nvSpPr>
        <p:spPr>
          <a:xfrm>
            <a:off x="674171" y="1403131"/>
            <a:ext cx="10843657" cy="4877785"/>
          </a:xfrm>
        </p:spPr>
        <p:txBody>
          <a:bodyPr>
            <a:normAutofit/>
          </a:bodyPr>
          <a:lstStyle/>
          <a:p>
            <a:pPr marL="0" indent="0" algn="just">
              <a:buNone/>
            </a:pPr>
            <a:r>
              <a:rPr lang="es-ES" b="0" i="0" dirty="0">
                <a:solidFill>
                  <a:srgbClr val="161616"/>
                </a:solidFill>
                <a:effectLst/>
                <a:latin typeface="IBM Plex Sans" panose="020B0503050203000203" pitchFamily="34" charset="0"/>
              </a:rPr>
              <a:t>Se basa en recopilación de imágenes donde se seleccionan las propiedades que destacan ca objeto.</a:t>
            </a:r>
          </a:p>
          <a:p>
            <a:pPr marL="0" indent="0" algn="just">
              <a:buNone/>
            </a:pPr>
            <a:r>
              <a:rPr lang="es-ES" dirty="0">
                <a:solidFill>
                  <a:srgbClr val="161616"/>
                </a:solidFill>
                <a:latin typeface="IBM Plex Sans" panose="020B0503050203000203" pitchFamily="34" charset="0"/>
              </a:rPr>
              <a:t>Las características identificadas se añaden a un modelo de ML que las categoriza para, posteriormente, realizar análisis y clasificación.</a:t>
            </a:r>
          </a:p>
          <a:p>
            <a:pPr marL="0" indent="0" algn="just">
              <a:buNone/>
            </a:pPr>
            <a:endParaRPr lang="es-ES" b="0" i="0" dirty="0">
              <a:solidFill>
                <a:srgbClr val="161616"/>
              </a:solidFill>
              <a:effectLst/>
              <a:latin typeface="IBM Plex Sans" panose="020B0503050203000203" pitchFamily="34" charset="0"/>
            </a:endParaRPr>
          </a:p>
          <a:p>
            <a:pPr marL="0" indent="0" algn="just">
              <a:buNone/>
            </a:pPr>
            <a:endParaRPr lang="es-ES" b="0" i="0" dirty="0">
              <a:solidFill>
                <a:srgbClr val="161616"/>
              </a:solidFill>
              <a:effectLst/>
              <a:latin typeface="IBM Plex Sans" panose="020B0503050203000203" pitchFamily="34" charset="0"/>
            </a:endParaRP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6" name="Picture 2" descr="Modelos de Detección de Objetos | Aprende Machine Learning">
            <a:extLst>
              <a:ext uri="{FF2B5EF4-FFF2-40B4-BE49-F238E27FC236}">
                <a16:creationId xmlns:a16="http://schemas.microsoft.com/office/drawing/2014/main" id="{AD645578-324D-F275-AB3F-80859FD90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106" y="3703962"/>
            <a:ext cx="7973787" cy="274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477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249190"/>
            <a:ext cx="9421906" cy="1325563"/>
          </a:xfrm>
        </p:spPr>
        <p:txBody>
          <a:bodyPr>
            <a:normAutofit/>
          </a:bodyPr>
          <a:lstStyle/>
          <a:p>
            <a:pPr algn="ctr"/>
            <a:r>
              <a:rPr lang="es-CO" b="1" dirty="0">
                <a:solidFill>
                  <a:schemeClr val="accent1">
                    <a:lumMod val="75000"/>
                  </a:schemeClr>
                </a:solidFill>
              </a:rPr>
              <a:t>ML para detección de objetos</a:t>
            </a:r>
          </a:p>
        </p:txBody>
      </p:sp>
      <p:sp>
        <p:nvSpPr>
          <p:cNvPr id="5" name="Marcador de contenido 4">
            <a:extLst>
              <a:ext uri="{FF2B5EF4-FFF2-40B4-BE49-F238E27FC236}">
                <a16:creationId xmlns:a16="http://schemas.microsoft.com/office/drawing/2014/main" id="{267A6306-477F-E520-685C-193E46E5AF9A}"/>
              </a:ext>
            </a:extLst>
          </p:cNvPr>
          <p:cNvSpPr>
            <a:spLocks noGrp="1"/>
          </p:cNvSpPr>
          <p:nvPr>
            <p:ph idx="1"/>
          </p:nvPr>
        </p:nvSpPr>
        <p:spPr>
          <a:xfrm>
            <a:off x="674171" y="1403131"/>
            <a:ext cx="10843657" cy="4877785"/>
          </a:xfrm>
        </p:spPr>
        <p:txBody>
          <a:bodyPr>
            <a:normAutofit/>
          </a:bodyPr>
          <a:lstStyle/>
          <a:p>
            <a:pPr marL="0" indent="0" algn="l" fontAlgn="base" latinLnBrk="0">
              <a:buNone/>
            </a:pPr>
            <a:r>
              <a:rPr lang="es-ES" b="0" i="0" dirty="0">
                <a:solidFill>
                  <a:srgbClr val="474747"/>
                </a:solidFill>
                <a:effectLst/>
                <a:highlight>
                  <a:srgbClr val="FFFFFF"/>
                </a:highlight>
                <a:latin typeface="open sans" panose="020B0606030504020204" pitchFamily="34" charset="0"/>
              </a:rPr>
              <a:t>Un algoritmo de Machine </a:t>
            </a:r>
            <a:r>
              <a:rPr lang="es-ES" b="0" i="0" dirty="0" err="1">
                <a:solidFill>
                  <a:srgbClr val="474747"/>
                </a:solidFill>
                <a:effectLst/>
                <a:highlight>
                  <a:srgbClr val="FFFFFF"/>
                </a:highlight>
                <a:latin typeface="open sans" panose="020B0606030504020204" pitchFamily="34" charset="0"/>
              </a:rPr>
              <a:t>Learning</a:t>
            </a:r>
            <a:r>
              <a:rPr lang="es-ES" b="0" i="0" dirty="0">
                <a:solidFill>
                  <a:srgbClr val="474747"/>
                </a:solidFill>
                <a:effectLst/>
                <a:highlight>
                  <a:srgbClr val="FFFFFF"/>
                </a:highlight>
                <a:latin typeface="open sans" panose="020B0606030504020204" pitchFamily="34" charset="0"/>
              </a:rPr>
              <a:t> de detección, para considerarse como tal deberá:</a:t>
            </a:r>
          </a:p>
          <a:p>
            <a:pPr algn="l" fontAlgn="base">
              <a:buFont typeface="Arial" panose="020B0604020202020204" pitchFamily="34" charset="0"/>
              <a:buChar char="•"/>
            </a:pPr>
            <a:r>
              <a:rPr lang="es-ES" b="0" i="0" dirty="0">
                <a:solidFill>
                  <a:srgbClr val="474747"/>
                </a:solidFill>
                <a:effectLst/>
                <a:highlight>
                  <a:srgbClr val="FFFFFF"/>
                </a:highlight>
                <a:latin typeface="inherit"/>
              </a:rPr>
              <a:t>Detectar múltiples objetos.</a:t>
            </a:r>
          </a:p>
          <a:p>
            <a:pPr algn="l" fontAlgn="base">
              <a:buFont typeface="Arial" panose="020B0604020202020204" pitchFamily="34" charset="0"/>
              <a:buChar char="•"/>
            </a:pPr>
            <a:r>
              <a:rPr lang="es-ES" dirty="0">
                <a:solidFill>
                  <a:srgbClr val="474747"/>
                </a:solidFill>
                <a:highlight>
                  <a:srgbClr val="FFFFFF"/>
                </a:highlight>
                <a:latin typeface="inherit"/>
              </a:rPr>
              <a:t>D</a:t>
            </a:r>
            <a:r>
              <a:rPr lang="es-ES" b="0" i="0" dirty="0">
                <a:solidFill>
                  <a:srgbClr val="474747"/>
                </a:solidFill>
                <a:effectLst/>
                <a:highlight>
                  <a:srgbClr val="FFFFFF"/>
                </a:highlight>
                <a:latin typeface="inherit"/>
              </a:rPr>
              <a:t>ar la posición X e Y del objeto en la imagen (o su centro) y dibujar un rectángulo a su alrededor.</a:t>
            </a:r>
          </a:p>
          <a:p>
            <a:pPr marL="0" indent="0" algn="just">
              <a:buNone/>
            </a:pPr>
            <a:r>
              <a:rPr lang="es-ES" sz="2400" b="0" i="0" dirty="0">
                <a:solidFill>
                  <a:srgbClr val="474747"/>
                </a:solidFill>
                <a:effectLst/>
                <a:highlight>
                  <a:srgbClr val="FFFFFF"/>
                </a:highlight>
                <a:latin typeface="open sans" panose="020B0606030504020204" pitchFamily="34" charset="0"/>
              </a:rPr>
              <a:t>Entonces para entrenar nuestra máquina de manera supervisada deberemos indicar la clase del objeto (por ejemplo perro </a:t>
            </a:r>
            <a:r>
              <a:rPr lang="es-ES" sz="2400" b="0" i="0" dirty="0" err="1">
                <a:solidFill>
                  <a:srgbClr val="474747"/>
                </a:solidFill>
                <a:effectLst/>
                <a:highlight>
                  <a:srgbClr val="FFFFFF"/>
                </a:highlight>
                <a:latin typeface="open sans" panose="020B0606030504020204" pitchFamily="34" charset="0"/>
              </a:rPr>
              <a:t>ó</a:t>
            </a:r>
            <a:r>
              <a:rPr lang="es-ES" sz="2400" b="0" i="0" dirty="0">
                <a:solidFill>
                  <a:srgbClr val="474747"/>
                </a:solidFill>
                <a:effectLst/>
                <a:highlight>
                  <a:srgbClr val="FFFFFF"/>
                </a:highlight>
                <a:latin typeface="open sans" panose="020B0606030504020204" pitchFamily="34" charset="0"/>
              </a:rPr>
              <a:t> gato) y además la posición dentro de la imagen, X, Y el ancho y alto del objeto.</a:t>
            </a:r>
            <a:endParaRPr lang="es-ES" sz="2400" b="0" i="0" dirty="0">
              <a:solidFill>
                <a:srgbClr val="161616"/>
              </a:solidFill>
              <a:effectLst/>
              <a:latin typeface="IBM Plex Sans" panose="020B0503050203000203" pitchFamily="34" charset="0"/>
            </a:endParaRPr>
          </a:p>
          <a:p>
            <a:pPr marL="0" indent="0" algn="just">
              <a:buNone/>
            </a:pPr>
            <a:r>
              <a:rPr lang="es-ES" sz="2400" dirty="0">
                <a:solidFill>
                  <a:srgbClr val="474747"/>
                </a:solidFill>
                <a:highlight>
                  <a:srgbClr val="FFFFFF"/>
                </a:highlight>
                <a:latin typeface="open sans" panose="020B0606030504020204" pitchFamily="34" charset="0"/>
              </a:rPr>
              <a:t>Y por si esto fuera poco, podrían ser múltiples objetos en la misma imagen</a:t>
            </a: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2274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249190"/>
            <a:ext cx="9421906" cy="1325563"/>
          </a:xfrm>
        </p:spPr>
        <p:txBody>
          <a:bodyPr>
            <a:normAutofit/>
          </a:bodyPr>
          <a:lstStyle/>
          <a:p>
            <a:pPr algn="ctr"/>
            <a:r>
              <a:rPr lang="es-CO" b="1" dirty="0">
                <a:solidFill>
                  <a:schemeClr val="accent1">
                    <a:lumMod val="75000"/>
                  </a:schemeClr>
                </a:solidFill>
              </a:rPr>
              <a:t>Detección a partir de la clasificación</a:t>
            </a:r>
          </a:p>
        </p:txBody>
      </p:sp>
      <p:sp>
        <p:nvSpPr>
          <p:cNvPr id="5" name="Marcador de contenido 4">
            <a:extLst>
              <a:ext uri="{FF2B5EF4-FFF2-40B4-BE49-F238E27FC236}">
                <a16:creationId xmlns:a16="http://schemas.microsoft.com/office/drawing/2014/main" id="{267A6306-477F-E520-685C-193E46E5AF9A}"/>
              </a:ext>
            </a:extLst>
          </p:cNvPr>
          <p:cNvSpPr>
            <a:spLocks noGrp="1"/>
          </p:cNvSpPr>
          <p:nvPr>
            <p:ph idx="1"/>
          </p:nvPr>
        </p:nvSpPr>
        <p:spPr>
          <a:xfrm>
            <a:off x="674171" y="1403131"/>
            <a:ext cx="10843657" cy="4877785"/>
          </a:xfrm>
        </p:spPr>
        <p:txBody>
          <a:bodyPr>
            <a:normAutofit fontScale="77500" lnSpcReduction="20000"/>
          </a:bodyPr>
          <a:lstStyle/>
          <a:p>
            <a:pPr marL="0" indent="0" algn="just">
              <a:buNone/>
            </a:pPr>
            <a:r>
              <a:rPr lang="es-ES" b="0" i="0" dirty="0">
                <a:solidFill>
                  <a:srgbClr val="161616"/>
                </a:solidFill>
                <a:effectLst/>
                <a:latin typeface="IBM Plex Sans" panose="020B0503050203000203" pitchFamily="34" charset="0"/>
              </a:rPr>
              <a:t>T</a:t>
            </a:r>
            <a:r>
              <a:rPr lang="es-ES" b="0" i="0" dirty="0">
                <a:solidFill>
                  <a:srgbClr val="474747"/>
                </a:solidFill>
                <a:effectLst/>
                <a:highlight>
                  <a:srgbClr val="FFFFFF"/>
                </a:highlight>
                <a:latin typeface="open sans" panose="020B0606030504020204" pitchFamily="34" charset="0"/>
              </a:rPr>
              <a:t>enemos una red CNN entrenada para detectar perros y gatos y supongamos que tiene una muy buena taza de aciertos</a:t>
            </a:r>
            <a:endParaRPr lang="es-ES" b="0" i="0" dirty="0">
              <a:solidFill>
                <a:srgbClr val="161616"/>
              </a:solidFill>
              <a:effectLst/>
              <a:latin typeface="IBM Plex Sans" panose="020B0503050203000203" pitchFamily="34" charset="0"/>
            </a:endParaRPr>
          </a:p>
          <a:p>
            <a:pPr marL="0" indent="0" algn="just">
              <a:buNone/>
            </a:pPr>
            <a:r>
              <a:rPr lang="es-ES" b="0" i="0" dirty="0">
                <a:solidFill>
                  <a:srgbClr val="868686"/>
                </a:solidFill>
                <a:effectLst/>
                <a:highlight>
                  <a:srgbClr val="F9F9F9"/>
                </a:highlight>
                <a:latin typeface="open sans" panose="020B0606030504020204" pitchFamily="34" charset="0"/>
              </a:rPr>
              <a:t>Entre las redes CNN </a:t>
            </a:r>
            <a:r>
              <a:rPr lang="es-ES" b="0" i="0" dirty="0" err="1">
                <a:solidFill>
                  <a:srgbClr val="868686"/>
                </a:solidFill>
                <a:effectLst/>
                <a:highlight>
                  <a:srgbClr val="F9F9F9"/>
                </a:highlight>
                <a:latin typeface="open sans" panose="020B0606030504020204" pitchFamily="34" charset="0"/>
              </a:rPr>
              <a:t>pre-entregadas</a:t>
            </a:r>
            <a:r>
              <a:rPr lang="es-ES" b="0" i="0" dirty="0">
                <a:solidFill>
                  <a:srgbClr val="868686"/>
                </a:solidFill>
                <a:effectLst/>
                <a:highlight>
                  <a:srgbClr val="F9F9F9"/>
                </a:highlight>
                <a:latin typeface="open sans" panose="020B0606030504020204" pitchFamily="34" charset="0"/>
              </a:rPr>
              <a:t> más conocidas están </a:t>
            </a:r>
            <a:r>
              <a:rPr lang="es-ES" b="0" i="0" dirty="0" err="1">
                <a:solidFill>
                  <a:srgbClr val="868686"/>
                </a:solidFill>
                <a:effectLst/>
                <a:highlight>
                  <a:srgbClr val="F9F9F9"/>
                </a:highlight>
                <a:latin typeface="open sans" panose="020B0606030504020204" pitchFamily="34" charset="0"/>
              </a:rPr>
              <a:t>Alexnet</a:t>
            </a:r>
            <a:r>
              <a:rPr lang="es-ES" b="0" i="0" dirty="0">
                <a:solidFill>
                  <a:srgbClr val="868686"/>
                </a:solidFill>
                <a:effectLst/>
                <a:highlight>
                  <a:srgbClr val="F9F9F9"/>
                </a:highlight>
                <a:latin typeface="open sans" panose="020B0606030504020204" pitchFamily="34" charset="0"/>
              </a:rPr>
              <a:t>, </a:t>
            </a:r>
            <a:r>
              <a:rPr lang="es-ES" b="0" i="0" dirty="0" err="1">
                <a:solidFill>
                  <a:srgbClr val="868686"/>
                </a:solidFill>
                <a:effectLst/>
                <a:highlight>
                  <a:srgbClr val="F9F9F9"/>
                </a:highlight>
                <a:latin typeface="open sans" panose="020B0606030504020204" pitchFamily="34" charset="0"/>
              </a:rPr>
              <a:t>Resnet</a:t>
            </a:r>
            <a:r>
              <a:rPr lang="es-ES" b="0" i="0" dirty="0">
                <a:solidFill>
                  <a:srgbClr val="868686"/>
                </a:solidFill>
                <a:effectLst/>
                <a:highlight>
                  <a:srgbClr val="F9F9F9"/>
                </a:highlight>
                <a:latin typeface="open sans" panose="020B0606030504020204" pitchFamily="34" charset="0"/>
              </a:rPr>
              <a:t>, y VGG</a:t>
            </a:r>
          </a:p>
          <a:p>
            <a:pPr marL="0" indent="0" algn="just">
              <a:buNone/>
            </a:pPr>
            <a:endParaRPr lang="es-ES" dirty="0">
              <a:solidFill>
                <a:srgbClr val="868686"/>
              </a:solidFill>
              <a:highlight>
                <a:srgbClr val="F9F9F9"/>
              </a:highlight>
              <a:latin typeface="open sans" panose="020B0606030504020204" pitchFamily="34" charset="0"/>
            </a:endParaRPr>
          </a:p>
          <a:p>
            <a:pPr marL="0" indent="0" algn="l" fontAlgn="base" latinLnBrk="0">
              <a:buNone/>
            </a:pPr>
            <a:r>
              <a:rPr lang="es-ES" b="0" i="0" dirty="0">
                <a:solidFill>
                  <a:srgbClr val="474747"/>
                </a:solidFill>
                <a:effectLst/>
                <a:highlight>
                  <a:srgbClr val="FFFFFF"/>
                </a:highlight>
                <a:latin typeface="open sans" panose="020B0606030504020204" pitchFamily="34" charset="0"/>
              </a:rPr>
              <a:t>Si a nuestra red </a:t>
            </a:r>
            <a:r>
              <a:rPr lang="es-ES" b="0" i="0" dirty="0" err="1">
                <a:solidFill>
                  <a:srgbClr val="474747"/>
                </a:solidFill>
                <a:effectLst/>
                <a:highlight>
                  <a:srgbClr val="FFFFFF"/>
                </a:highlight>
                <a:latin typeface="open sans" panose="020B0606030504020204" pitchFamily="34" charset="0"/>
              </a:rPr>
              <a:t>pre-entrenada</a:t>
            </a:r>
            <a:r>
              <a:rPr lang="es-ES" b="0" i="0" dirty="0">
                <a:solidFill>
                  <a:srgbClr val="474747"/>
                </a:solidFill>
                <a:effectLst/>
                <a:highlight>
                  <a:srgbClr val="FFFFFF"/>
                </a:highlight>
                <a:latin typeface="open sans" panose="020B0606030504020204" pitchFamily="34" charset="0"/>
              </a:rPr>
              <a:t>, le pasamos una imagen con 2 perros será incapaz de detectarlos</a:t>
            </a:r>
          </a:p>
          <a:p>
            <a:pPr marL="0" indent="0" algn="l" fontAlgn="base" latinLnBrk="0">
              <a:buNone/>
            </a:pPr>
            <a:r>
              <a:rPr lang="es-ES" b="0" i="0" dirty="0">
                <a:solidFill>
                  <a:srgbClr val="474747"/>
                </a:solidFill>
                <a:effectLst/>
                <a:highlight>
                  <a:srgbClr val="FFFFFF"/>
                </a:highlight>
                <a:latin typeface="open sans" panose="020B0606030504020204" pitchFamily="34" charset="0"/>
              </a:rPr>
              <a:t>Si le pasamos una imagen con perros y gatos, tampoco los podrá identificar y mucho menos localizar.</a:t>
            </a:r>
          </a:p>
          <a:p>
            <a:pPr marL="0" indent="0" algn="l" fontAlgn="base" latinLnBrk="0">
              <a:buNone/>
            </a:pPr>
            <a:endParaRPr lang="es-ES" b="0" i="0" dirty="0">
              <a:solidFill>
                <a:srgbClr val="474747"/>
              </a:solidFill>
              <a:effectLst/>
              <a:highlight>
                <a:srgbClr val="FFFFFF"/>
              </a:highlight>
              <a:latin typeface="open sans" panose="020B0606030504020204" pitchFamily="34" charset="0"/>
            </a:endParaRPr>
          </a:p>
          <a:p>
            <a:pPr marL="0" indent="0" algn="l" fontAlgn="base" latinLnBrk="0">
              <a:buNone/>
            </a:pPr>
            <a:r>
              <a:rPr lang="es-ES" dirty="0">
                <a:solidFill>
                  <a:srgbClr val="474747"/>
                </a:solidFill>
                <a:highlight>
                  <a:srgbClr val="FFFFFF"/>
                </a:highlight>
                <a:latin typeface="open sans" panose="020B0606030504020204" pitchFamily="34" charset="0"/>
              </a:rPr>
              <a:t>E</a:t>
            </a:r>
            <a:r>
              <a:rPr lang="es-ES" b="0" i="0" dirty="0">
                <a:solidFill>
                  <a:srgbClr val="474747"/>
                </a:solidFill>
                <a:effectLst/>
                <a:highlight>
                  <a:srgbClr val="FFFFFF"/>
                </a:highlight>
                <a:latin typeface="open sans" panose="020B0606030504020204" pitchFamily="34" charset="0"/>
              </a:rPr>
              <a:t>l </a:t>
            </a:r>
            <a:r>
              <a:rPr lang="es-ES" b="0" i="0" dirty="0">
                <a:solidFill>
                  <a:srgbClr val="0070C0"/>
                </a:solidFill>
                <a:effectLst/>
                <a:highlight>
                  <a:srgbClr val="FFFFFF"/>
                </a:highlight>
                <a:latin typeface="open sans" panose="020B0606030504020204" pitchFamily="34" charset="0"/>
              </a:rPr>
              <a:t>“sentido común de ingenieros” </a:t>
            </a:r>
            <a:r>
              <a:rPr lang="es-ES" b="0" i="0" dirty="0">
                <a:solidFill>
                  <a:srgbClr val="474747"/>
                </a:solidFill>
                <a:effectLst/>
                <a:highlight>
                  <a:srgbClr val="FFFFFF"/>
                </a:highlight>
                <a:latin typeface="open sans" panose="020B0606030504020204" pitchFamily="34" charset="0"/>
              </a:rPr>
              <a:t>nos dice es: “vamos a iterar”. </a:t>
            </a:r>
          </a:p>
          <a:p>
            <a:pPr marL="0" indent="0" algn="l" fontAlgn="base" latinLnBrk="0">
              <a:buNone/>
            </a:pPr>
            <a:r>
              <a:rPr lang="es-ES" b="0" i="0" dirty="0">
                <a:solidFill>
                  <a:srgbClr val="474747"/>
                </a:solidFill>
                <a:effectLst/>
                <a:highlight>
                  <a:srgbClr val="FFFFFF"/>
                </a:highlight>
                <a:latin typeface="open sans" panose="020B0606030504020204" pitchFamily="34" charset="0"/>
              </a:rPr>
              <a:t>Es decir, iteremos un “área reducida” dentro de la foto de izquierda a derecha y de arriba abajo y le aplicamos la CNN </a:t>
            </a:r>
            <a:r>
              <a:rPr lang="es-ES" b="0" i="0" dirty="0" err="1">
                <a:solidFill>
                  <a:srgbClr val="474747"/>
                </a:solidFill>
                <a:effectLst/>
                <a:highlight>
                  <a:srgbClr val="FFFFFF"/>
                </a:highlight>
                <a:latin typeface="open sans" panose="020B0606030504020204" pitchFamily="34" charset="0"/>
              </a:rPr>
              <a:t>pre-entrenada</a:t>
            </a:r>
            <a:r>
              <a:rPr lang="es-ES" b="0" i="0" dirty="0">
                <a:solidFill>
                  <a:srgbClr val="474747"/>
                </a:solidFill>
                <a:effectLst/>
                <a:highlight>
                  <a:srgbClr val="FFFFFF"/>
                </a:highlight>
                <a:latin typeface="open sans" panose="020B0606030504020204" pitchFamily="34" charset="0"/>
              </a:rPr>
              <a:t> para ver si detecta algo.</a:t>
            </a:r>
          </a:p>
          <a:p>
            <a:pPr algn="l" fontAlgn="base" latinLnBrk="0"/>
            <a:r>
              <a:rPr lang="es-ES" b="0" i="0" dirty="0">
                <a:solidFill>
                  <a:srgbClr val="474747"/>
                </a:solidFill>
                <a:effectLst/>
                <a:highlight>
                  <a:srgbClr val="FFFFFF"/>
                </a:highlight>
                <a:latin typeface="open sans" panose="020B0606030504020204" pitchFamily="34" charset="0"/>
              </a:rPr>
              <a:t>Al ir iterando, lograremos detectar los 2 animales de la foto.</a:t>
            </a: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0424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249190"/>
            <a:ext cx="9421906" cy="1325563"/>
          </a:xfrm>
        </p:spPr>
        <p:txBody>
          <a:bodyPr>
            <a:normAutofit/>
          </a:bodyPr>
          <a:lstStyle/>
          <a:p>
            <a:pPr algn="ctr"/>
            <a:r>
              <a:rPr lang="es-CO" b="1" dirty="0">
                <a:solidFill>
                  <a:schemeClr val="accent1">
                    <a:lumMod val="75000"/>
                  </a:schemeClr>
                </a:solidFill>
              </a:rPr>
              <a:t>Detección a partir de la clasificación</a:t>
            </a: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5122" name="Picture 2">
            <a:extLst>
              <a:ext uri="{FF2B5EF4-FFF2-40B4-BE49-F238E27FC236}">
                <a16:creationId xmlns:a16="http://schemas.microsoft.com/office/drawing/2014/main" id="{45DD0D0A-5F77-7666-750D-A78D38C77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0786" y="2950483"/>
            <a:ext cx="1420132" cy="14201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3C4BEAB-9F15-4479-D95D-D2C4A3B88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408" y="1458819"/>
            <a:ext cx="1382486" cy="138248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8117252C-AF7A-B65F-3282-AA5D70CBC0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7487" y="4870799"/>
            <a:ext cx="1753028" cy="175302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4A50C454-B621-6518-2991-3A80160271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6515" y="1458819"/>
            <a:ext cx="1382486" cy="138248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ABE69786-509D-E74B-7561-70161EAF9E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3622" y="1458819"/>
            <a:ext cx="1382486" cy="138248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EE89B1F9-60B3-E938-BC68-FD935F8FF2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407" y="2988129"/>
            <a:ext cx="1382486" cy="1382486"/>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22EF12DA-665B-BC47-6AE8-ED13A95FD7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1" y="1458819"/>
            <a:ext cx="1382486" cy="1382486"/>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8A135B7E-0410-4700-C32E-1B5FD0E5AE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30786" y="1458819"/>
            <a:ext cx="1382486" cy="1382486"/>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a:extLst>
              <a:ext uri="{FF2B5EF4-FFF2-40B4-BE49-F238E27FC236}">
                <a16:creationId xmlns:a16="http://schemas.microsoft.com/office/drawing/2014/main" id="{33B77F26-0AAE-7AA1-43E3-5B5B145A9A2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95555" y="1447293"/>
            <a:ext cx="1405538" cy="1405538"/>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a:extLst>
              <a:ext uri="{FF2B5EF4-FFF2-40B4-BE49-F238E27FC236}">
                <a16:creationId xmlns:a16="http://schemas.microsoft.com/office/drawing/2014/main" id="{596B7883-6540-10A9-8D5C-5F2333F1A2C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02" y="2950484"/>
            <a:ext cx="1420131" cy="1420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516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249190"/>
            <a:ext cx="9421906" cy="1325563"/>
          </a:xfrm>
        </p:spPr>
        <p:txBody>
          <a:bodyPr>
            <a:normAutofit/>
          </a:bodyPr>
          <a:lstStyle/>
          <a:p>
            <a:pPr algn="ctr"/>
            <a:r>
              <a:rPr lang="es-CO" b="1" dirty="0">
                <a:solidFill>
                  <a:schemeClr val="accent1">
                    <a:lumMod val="75000"/>
                  </a:schemeClr>
                </a:solidFill>
              </a:rPr>
              <a:t>Detección a partir de la clasificación</a:t>
            </a: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3" name="Marcador de contenido 4">
            <a:extLst>
              <a:ext uri="{FF2B5EF4-FFF2-40B4-BE49-F238E27FC236}">
                <a16:creationId xmlns:a16="http://schemas.microsoft.com/office/drawing/2014/main" id="{4629FEDC-22C4-C92C-F4B5-7BAE795C72E6}"/>
              </a:ext>
            </a:extLst>
          </p:cNvPr>
          <p:cNvSpPr>
            <a:spLocks noGrp="1"/>
          </p:cNvSpPr>
          <p:nvPr>
            <p:ph idx="1"/>
          </p:nvPr>
        </p:nvSpPr>
        <p:spPr>
          <a:xfrm>
            <a:off x="674171" y="1403131"/>
            <a:ext cx="5906243" cy="4877785"/>
          </a:xfrm>
        </p:spPr>
        <p:txBody>
          <a:bodyPr>
            <a:normAutofit/>
          </a:bodyPr>
          <a:lstStyle/>
          <a:p>
            <a:pPr marL="0" indent="0" algn="just">
              <a:buNone/>
            </a:pPr>
            <a:r>
              <a:rPr lang="es-ES" b="0" i="0" dirty="0">
                <a:solidFill>
                  <a:srgbClr val="161616"/>
                </a:solidFill>
                <a:effectLst/>
                <a:latin typeface="IBM Plex Sans" panose="020B0503050203000203" pitchFamily="34" charset="0"/>
              </a:rPr>
              <a:t>Inconvenientes:</a:t>
            </a:r>
          </a:p>
          <a:p>
            <a:pPr marL="514350" indent="-514350" algn="just">
              <a:buAutoNum type="arabicPeriod"/>
            </a:pPr>
            <a:r>
              <a:rPr lang="es-ES" dirty="0">
                <a:solidFill>
                  <a:srgbClr val="161616"/>
                </a:solidFill>
                <a:highlight>
                  <a:srgbClr val="FFFFFF"/>
                </a:highlight>
                <a:latin typeface="IBM Plex Sans" panose="020B0503050203000203" pitchFamily="34" charset="0"/>
              </a:rPr>
              <a:t>Tamaño de la ventana</a:t>
            </a:r>
          </a:p>
          <a:p>
            <a:pPr marL="514350" indent="-514350" algn="just">
              <a:buAutoNum type="arabicPeriod"/>
            </a:pPr>
            <a:r>
              <a:rPr lang="es-ES" b="0" i="0" dirty="0">
                <a:solidFill>
                  <a:srgbClr val="161616"/>
                </a:solidFill>
                <a:effectLst/>
                <a:highlight>
                  <a:srgbClr val="FFFFFF"/>
                </a:highlight>
                <a:latin typeface="IBM Plex Sans" panose="020B0503050203000203" pitchFamily="34" charset="0"/>
              </a:rPr>
              <a:t>Cuando es el desp</a:t>
            </a:r>
            <a:r>
              <a:rPr lang="es-ES" dirty="0">
                <a:solidFill>
                  <a:srgbClr val="161616"/>
                </a:solidFill>
                <a:highlight>
                  <a:srgbClr val="FFFFFF"/>
                </a:highlight>
                <a:latin typeface="IBM Plex Sans" panose="020B0503050203000203" pitchFamily="34" charset="0"/>
              </a:rPr>
              <a:t>lazamiento</a:t>
            </a:r>
          </a:p>
          <a:p>
            <a:pPr marL="514350" indent="-514350" algn="just">
              <a:buAutoNum type="arabicPeriod"/>
            </a:pPr>
            <a:r>
              <a:rPr lang="es-ES" b="1" i="0" dirty="0">
                <a:solidFill>
                  <a:srgbClr val="161616"/>
                </a:solidFill>
                <a:effectLst/>
                <a:highlight>
                  <a:srgbClr val="FFFFFF"/>
                </a:highlight>
                <a:latin typeface="IBM Plex Sans" panose="020B0503050203000203" pitchFamily="34" charset="0"/>
              </a:rPr>
              <a:t>Tiempo de computo</a:t>
            </a:r>
          </a:p>
          <a:p>
            <a:pPr marL="514350" indent="-514350" algn="just">
              <a:buAutoNum type="arabicPeriod"/>
            </a:pPr>
            <a:r>
              <a:rPr lang="es-ES" dirty="0">
                <a:solidFill>
                  <a:srgbClr val="161616"/>
                </a:solidFill>
                <a:highlight>
                  <a:srgbClr val="FFFFFF"/>
                </a:highlight>
                <a:latin typeface="IBM Plex Sans" panose="020B0503050203000203" pitchFamily="34" charset="0"/>
              </a:rPr>
              <a:t>Si detectamos algo ya tengo todas las </a:t>
            </a:r>
            <a:r>
              <a:rPr lang="es-ES" dirty="0" err="1">
                <a:solidFill>
                  <a:srgbClr val="161616"/>
                </a:solidFill>
                <a:highlight>
                  <a:srgbClr val="FFFFFF"/>
                </a:highlight>
                <a:latin typeface="IBM Plex Sans" panose="020B0503050203000203" pitchFamily="34" charset="0"/>
              </a:rPr>
              <a:t>coords</a:t>
            </a:r>
            <a:r>
              <a:rPr lang="es-ES" dirty="0">
                <a:solidFill>
                  <a:srgbClr val="161616"/>
                </a:solidFill>
                <a:highlight>
                  <a:srgbClr val="FFFFFF"/>
                </a:highlight>
                <a:latin typeface="IBM Plex Sans" panose="020B0503050203000203" pitchFamily="34" charset="0"/>
              </a:rPr>
              <a:t>.?</a:t>
            </a:r>
          </a:p>
          <a:p>
            <a:pPr marL="514350" indent="-514350" algn="just">
              <a:buAutoNum type="arabicPeriod"/>
            </a:pPr>
            <a:r>
              <a:rPr lang="es-ES" i="0" dirty="0">
                <a:solidFill>
                  <a:srgbClr val="161616"/>
                </a:solidFill>
                <a:effectLst/>
                <a:highlight>
                  <a:srgbClr val="FFFFFF"/>
                </a:highlight>
                <a:latin typeface="IBM Plex Sans" panose="020B0503050203000203" pitchFamily="34" charset="0"/>
              </a:rPr>
              <a:t>Si nos </a:t>
            </a:r>
            <a:r>
              <a:rPr lang="es-ES" dirty="0">
                <a:solidFill>
                  <a:srgbClr val="161616"/>
                </a:solidFill>
                <a:highlight>
                  <a:srgbClr val="FFFFFF"/>
                </a:highlight>
                <a:latin typeface="IBM Plex Sans" panose="020B0503050203000203" pitchFamily="34" charset="0"/>
              </a:rPr>
              <a:t>movemos podemos seguir detectando el mismo perro varias veces</a:t>
            </a:r>
          </a:p>
          <a:p>
            <a:pPr marL="514350" indent="-514350" algn="just">
              <a:buAutoNum type="arabicPeriod"/>
            </a:pPr>
            <a:r>
              <a:rPr lang="es-ES" dirty="0">
                <a:solidFill>
                  <a:srgbClr val="161616"/>
                </a:solidFill>
                <a:highlight>
                  <a:srgbClr val="FFFFFF"/>
                </a:highlight>
                <a:latin typeface="IBM Plex Sans" panose="020B0503050203000203" pitchFamily="34" charset="0"/>
              </a:rPr>
              <a:t>Animales cerca o lejos</a:t>
            </a:r>
          </a:p>
        </p:txBody>
      </p:sp>
      <p:pic>
        <p:nvPicPr>
          <p:cNvPr id="7170" name="Picture 2">
            <a:extLst>
              <a:ext uri="{FF2B5EF4-FFF2-40B4-BE49-F238E27FC236}">
                <a16:creationId xmlns:a16="http://schemas.microsoft.com/office/drawing/2014/main" id="{25E007A4-4AF7-A79A-D16C-0A15502710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5726" y="1458819"/>
            <a:ext cx="2220686" cy="222068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E98883FB-A2A1-0E80-1A1D-4F41477AC0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9443" y="3842023"/>
            <a:ext cx="2204357" cy="2204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82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pic>
        <p:nvPicPr>
          <p:cNvPr id="2050" name="Picture 2" descr="Universidad del Quindío - YouTube">
            <a:extLst>
              <a:ext uri="{FF2B5EF4-FFF2-40B4-BE49-F238E27FC236}">
                <a16:creationId xmlns:a16="http://schemas.microsoft.com/office/drawing/2014/main" id="{071C5F7A-ECD6-58E6-5C7C-AADD49687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0106" y="365125"/>
            <a:ext cx="1093694" cy="109369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a:xfrm>
            <a:off x="838200" y="249190"/>
            <a:ext cx="9421906" cy="1325563"/>
          </a:xfrm>
        </p:spPr>
        <p:txBody>
          <a:bodyPr>
            <a:normAutofit/>
          </a:bodyPr>
          <a:lstStyle/>
          <a:p>
            <a:pPr algn="ctr"/>
            <a:r>
              <a:rPr lang="es-CO" b="1" dirty="0">
                <a:solidFill>
                  <a:schemeClr val="accent1">
                    <a:lumMod val="75000"/>
                  </a:schemeClr>
                </a:solidFill>
              </a:rPr>
              <a:t>Detección a partir de la clasificación</a:t>
            </a:r>
          </a:p>
        </p:txBody>
      </p:sp>
      <p:sp>
        <p:nvSpPr>
          <p:cNvPr id="4" name="Rectangle 2">
            <a:extLst>
              <a:ext uri="{FF2B5EF4-FFF2-40B4-BE49-F238E27FC236}">
                <a16:creationId xmlns:a16="http://schemas.microsoft.com/office/drawing/2014/main" id="{842889BB-BAFE-5446-13BD-B2632BA40270}"/>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4922239-E380-91EE-14B2-606EB5F015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mc:Choice xmlns:a14="http://schemas.microsoft.com/office/drawing/2010/main" Requires="a14">
          <p:sp>
            <p:nvSpPr>
              <p:cNvPr id="6" name="Marcador de contenido 5">
                <a:extLst>
                  <a:ext uri="{FF2B5EF4-FFF2-40B4-BE49-F238E27FC236}">
                    <a16:creationId xmlns:a16="http://schemas.microsoft.com/office/drawing/2014/main" id="{B71D20F8-F5A6-BF41-C02C-0DCDAC9F29E2}"/>
                  </a:ext>
                </a:extLst>
              </p:cNvPr>
              <p:cNvSpPr>
                <a:spLocks noGrp="1"/>
              </p:cNvSpPr>
              <p:nvPr>
                <p:ph idx="1"/>
              </p:nvPr>
            </p:nvSpPr>
            <p:spPr>
              <a:xfrm>
                <a:off x="838200" y="1742168"/>
                <a:ext cx="10515600" cy="4351338"/>
              </a:xfrm>
            </p:spPr>
            <p:txBody>
              <a:bodyPr/>
              <a:lstStyle/>
              <a:p>
                <a:pPr marL="0" indent="0">
                  <a:buNone/>
                </a:pPr>
                <a:r>
                  <a:rPr lang="es-CO" dirty="0"/>
                  <a:t>De los puntos 5 y 6 anteriores nació la nueva </a:t>
                </a:r>
                <a:r>
                  <a:rPr lang="es-CO" dirty="0" err="1"/>
                  <a:t>metrica</a:t>
                </a:r>
                <a:r>
                  <a:rPr lang="es-CO" dirty="0"/>
                  <a:t> que </a:t>
                </a:r>
                <a:r>
                  <a:rPr lang="es-CO" dirty="0" err="1"/>
                  <a:t>evalue</a:t>
                </a:r>
                <a:r>
                  <a:rPr lang="es-CO" dirty="0"/>
                  <a:t> la clase y la posición “</a:t>
                </a:r>
                <a:r>
                  <a:rPr lang="es-CO" dirty="0" err="1"/>
                  <a:t>Bounding</a:t>
                </a:r>
                <a:r>
                  <a:rPr lang="es-CO" dirty="0"/>
                  <a:t> Box” (X,Y, ancho y alto)</a:t>
                </a:r>
              </a:p>
              <a:p>
                <a:pPr marL="0" indent="0">
                  <a:buNone/>
                </a:pPr>
                <a:endParaRPr lang="es-CO" dirty="0"/>
              </a:p>
              <a:p>
                <a:pPr marL="0" indent="0">
                  <a:buNone/>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𝑚𝐴𝑃</m:t>
                      </m:r>
                      <m:r>
                        <a:rPr lang="es-CO" b="0" i="1" smtClean="0">
                          <a:latin typeface="Cambria Math" panose="02040503050406030204" pitchFamily="18" charset="0"/>
                        </a:rPr>
                        <m:t>=</m:t>
                      </m:r>
                      <m:f>
                        <m:fPr>
                          <m:ctrlPr>
                            <a:rPr lang="es-CO" b="0" i="1" smtClean="0">
                              <a:latin typeface="Cambria Math" panose="02040503050406030204" pitchFamily="18" charset="0"/>
                            </a:rPr>
                          </m:ctrlPr>
                        </m:fPr>
                        <m:num>
                          <m:r>
                            <a:rPr lang="es-CO" b="0" i="1" smtClean="0">
                              <a:latin typeface="Cambria Math" panose="02040503050406030204" pitchFamily="18" charset="0"/>
                            </a:rPr>
                            <m:t>1</m:t>
                          </m:r>
                        </m:num>
                        <m:den>
                          <m:r>
                            <a:rPr lang="es-CO" b="0" i="1" smtClean="0">
                              <a:latin typeface="Cambria Math" panose="02040503050406030204" pitchFamily="18" charset="0"/>
                            </a:rPr>
                            <m:t>|</m:t>
                          </m:r>
                          <m:r>
                            <a:rPr lang="es-CO" b="0" i="1" smtClean="0">
                              <a:latin typeface="Cambria Math" panose="02040503050406030204" pitchFamily="18" charset="0"/>
                            </a:rPr>
                            <m:t>𝑐𝑙𝑎𝑠𝑠𝑒𝑠</m:t>
                          </m:r>
                          <m:r>
                            <a:rPr lang="es-CO" b="0" i="1" smtClean="0">
                              <a:latin typeface="Cambria Math" panose="02040503050406030204" pitchFamily="18" charset="0"/>
                            </a:rPr>
                            <m:t>|</m:t>
                          </m:r>
                        </m:den>
                      </m:f>
                      <m:nary>
                        <m:naryPr>
                          <m:chr m:val="∑"/>
                          <m:limLoc m:val="subSup"/>
                          <m:supHide m:val="on"/>
                          <m:ctrlPr>
                            <a:rPr lang="es-CO" b="0" i="1" smtClean="0">
                              <a:latin typeface="Cambria Math" panose="02040503050406030204" pitchFamily="18" charset="0"/>
                            </a:rPr>
                          </m:ctrlPr>
                        </m:naryPr>
                        <m:sub>
                          <m:r>
                            <m:rPr>
                              <m:brk m:alnAt="9"/>
                            </m:rPr>
                            <a:rPr lang="es-CO" b="0" i="1" smtClean="0">
                              <a:latin typeface="Cambria Math" panose="02040503050406030204" pitchFamily="18" charset="0"/>
                            </a:rPr>
                            <m:t>𝑐</m:t>
                          </m:r>
                          <m:r>
                            <a:rPr lang="es-CO" b="0" i="1" smtClean="0">
                              <a:latin typeface="Cambria Math" panose="02040503050406030204" pitchFamily="18" charset="0"/>
                            </a:rPr>
                            <m:t>∈</m:t>
                          </m:r>
                          <m:r>
                            <a:rPr lang="es-CO" b="0" i="1" smtClean="0">
                              <a:latin typeface="Cambria Math" panose="02040503050406030204" pitchFamily="18" charset="0"/>
                            </a:rPr>
                            <m:t>𝑐𝑙𝑎𝑠𝑠𝑒𝑠</m:t>
                          </m:r>
                        </m:sub>
                        <m:sup/>
                        <m:e>
                          <m:f>
                            <m:fPr>
                              <m:ctrlPr>
                                <a:rPr lang="es-CO" b="0" i="1" smtClean="0">
                                  <a:latin typeface="Cambria Math" panose="02040503050406030204" pitchFamily="18" charset="0"/>
                                </a:rPr>
                              </m:ctrlPr>
                            </m:fPr>
                            <m:num>
                              <m:r>
                                <a:rPr lang="es-CO" b="0" i="1" smtClean="0">
                                  <a:latin typeface="Cambria Math" panose="02040503050406030204" pitchFamily="18" charset="0"/>
                                </a:rPr>
                                <m:t>#</m:t>
                              </m:r>
                              <m:r>
                                <a:rPr lang="es-CO" b="0" i="1" smtClean="0">
                                  <a:latin typeface="Cambria Math" panose="02040503050406030204" pitchFamily="18" charset="0"/>
                                </a:rPr>
                                <m:t>𝑇𝑃</m:t>
                              </m:r>
                              <m:r>
                                <a:rPr lang="es-CO" b="0" i="1" smtClean="0">
                                  <a:latin typeface="Cambria Math" panose="02040503050406030204" pitchFamily="18" charset="0"/>
                                </a:rPr>
                                <m:t>(</m:t>
                              </m:r>
                              <m:r>
                                <a:rPr lang="es-CO" b="0" i="1" smtClean="0">
                                  <a:latin typeface="Cambria Math" panose="02040503050406030204" pitchFamily="18" charset="0"/>
                                </a:rPr>
                                <m:t>𝑐</m:t>
                              </m:r>
                              <m:r>
                                <a:rPr lang="es-CO" b="0" i="1" smtClean="0">
                                  <a:latin typeface="Cambria Math" panose="02040503050406030204" pitchFamily="18" charset="0"/>
                                </a:rPr>
                                <m:t>)</m:t>
                              </m:r>
                            </m:num>
                            <m:den>
                              <m:r>
                                <a:rPr lang="es-CO" b="0" i="1" smtClean="0">
                                  <a:latin typeface="Cambria Math" panose="02040503050406030204" pitchFamily="18" charset="0"/>
                                </a:rPr>
                                <m:t>#</m:t>
                              </m:r>
                              <m:r>
                                <a:rPr lang="es-CO" b="0" i="1" smtClean="0">
                                  <a:latin typeface="Cambria Math" panose="02040503050406030204" pitchFamily="18" charset="0"/>
                                </a:rPr>
                                <m:t>𝑇𝑃</m:t>
                              </m:r>
                              <m:r>
                                <a:rPr lang="es-CO" b="0" i="1" smtClean="0">
                                  <a:latin typeface="Cambria Math" panose="02040503050406030204" pitchFamily="18" charset="0"/>
                                </a:rPr>
                                <m:t>(</m:t>
                              </m:r>
                              <m:r>
                                <a:rPr lang="es-CO" b="0" i="1" smtClean="0">
                                  <a:latin typeface="Cambria Math" panose="02040503050406030204" pitchFamily="18" charset="0"/>
                                </a:rPr>
                                <m:t>𝑐</m:t>
                              </m:r>
                              <m:r>
                                <a:rPr lang="es-CO" b="0" i="1" smtClean="0">
                                  <a:latin typeface="Cambria Math" panose="02040503050406030204" pitchFamily="18" charset="0"/>
                                </a:rPr>
                                <m:t>)+#</m:t>
                              </m:r>
                              <m:r>
                                <a:rPr lang="es-CO" b="0" i="1" smtClean="0">
                                  <a:latin typeface="Cambria Math" panose="02040503050406030204" pitchFamily="18" charset="0"/>
                                </a:rPr>
                                <m:t>𝐹𝑃</m:t>
                              </m:r>
                              <m:r>
                                <a:rPr lang="es-CO" b="0" i="1" smtClean="0">
                                  <a:latin typeface="Cambria Math" panose="02040503050406030204" pitchFamily="18" charset="0"/>
                                </a:rPr>
                                <m:t>(</m:t>
                              </m:r>
                              <m:r>
                                <a:rPr lang="es-CO" b="0" i="1" smtClean="0">
                                  <a:latin typeface="Cambria Math" panose="02040503050406030204" pitchFamily="18" charset="0"/>
                                </a:rPr>
                                <m:t>𝑐</m:t>
                              </m:r>
                              <m:r>
                                <a:rPr lang="es-CO" b="0" i="1" smtClean="0">
                                  <a:latin typeface="Cambria Math" panose="02040503050406030204" pitchFamily="18" charset="0"/>
                                </a:rPr>
                                <m:t>)</m:t>
                              </m:r>
                            </m:den>
                          </m:f>
                        </m:e>
                      </m:nary>
                    </m:oMath>
                  </m:oMathPara>
                </a14:m>
                <a:endParaRPr lang="es-CO" dirty="0"/>
              </a:p>
              <a:p>
                <a:pPr marL="0" indent="0">
                  <a:buNone/>
                </a:pPr>
                <a:endParaRPr lang="es-CO" dirty="0"/>
              </a:p>
              <a:p>
                <a:pPr marL="0" indent="0">
                  <a:buNone/>
                </a:pPr>
                <a:r>
                  <a:rPr lang="es-CO" sz="2400" dirty="0">
                    <a:solidFill>
                      <a:srgbClr val="0070C0"/>
                    </a:solidFill>
                  </a:rPr>
                  <a:t>Mean </a:t>
                </a:r>
                <a:r>
                  <a:rPr lang="es-CO" sz="2400" dirty="0" err="1">
                    <a:solidFill>
                      <a:srgbClr val="0070C0"/>
                    </a:solidFill>
                  </a:rPr>
                  <a:t>Average</a:t>
                </a:r>
                <a:r>
                  <a:rPr lang="es-CO" sz="2400" dirty="0">
                    <a:solidFill>
                      <a:srgbClr val="0070C0"/>
                    </a:solidFill>
                  </a:rPr>
                  <a:t> </a:t>
                </a:r>
                <a:r>
                  <a:rPr lang="es-CO" sz="2400" dirty="0" err="1">
                    <a:solidFill>
                      <a:srgbClr val="0070C0"/>
                    </a:solidFill>
                  </a:rPr>
                  <a:t>Precision</a:t>
                </a:r>
                <a:endParaRPr lang="es-CO" sz="2400" dirty="0">
                  <a:solidFill>
                    <a:srgbClr val="0070C0"/>
                  </a:solidFill>
                </a:endParaRPr>
              </a:p>
              <a:p>
                <a:pPr marL="0" indent="0">
                  <a:buNone/>
                </a:pPr>
                <a:r>
                  <a:rPr lang="es-CO" sz="2400" dirty="0">
                    <a:solidFill>
                      <a:srgbClr val="0070C0"/>
                    </a:solidFill>
                  </a:rPr>
                  <a:t>TP: True positive</a:t>
                </a:r>
              </a:p>
              <a:p>
                <a:pPr marL="0" indent="0">
                  <a:buNone/>
                </a:pPr>
                <a:r>
                  <a:rPr lang="es-CO" sz="2400" dirty="0">
                    <a:solidFill>
                      <a:srgbClr val="0070C0"/>
                    </a:solidFill>
                  </a:rPr>
                  <a:t>FP: False positive</a:t>
                </a:r>
              </a:p>
            </p:txBody>
          </p:sp>
        </mc:Choice>
        <mc:Fallback>
          <p:sp>
            <p:nvSpPr>
              <p:cNvPr id="6" name="Marcador de contenido 5">
                <a:extLst>
                  <a:ext uri="{FF2B5EF4-FFF2-40B4-BE49-F238E27FC236}">
                    <a16:creationId xmlns:a16="http://schemas.microsoft.com/office/drawing/2014/main" id="{B71D20F8-F5A6-BF41-C02C-0DCDAC9F29E2}"/>
                  </a:ext>
                </a:extLst>
              </p:cNvPr>
              <p:cNvSpPr>
                <a:spLocks noGrp="1" noRot="1" noChangeAspect="1" noMove="1" noResize="1" noEditPoints="1" noAdjustHandles="1" noChangeArrowheads="1" noChangeShapeType="1" noTextEdit="1"/>
              </p:cNvSpPr>
              <p:nvPr>
                <p:ph idx="1"/>
              </p:nvPr>
            </p:nvSpPr>
            <p:spPr>
              <a:xfrm>
                <a:off x="838200" y="1742168"/>
                <a:ext cx="10515600" cy="4351338"/>
              </a:xfrm>
              <a:blipFill>
                <a:blip r:embed="rId3"/>
                <a:stretch>
                  <a:fillRect l="-1217" t="-2381"/>
                </a:stretch>
              </a:blipFill>
            </p:spPr>
            <p:txBody>
              <a:bodyPr/>
              <a:lstStyle/>
              <a:p>
                <a:r>
                  <a:rPr lang="es-CO">
                    <a:noFill/>
                  </a:rPr>
                  <a:t> </a:t>
                </a:r>
              </a:p>
            </p:txBody>
          </p:sp>
        </mc:Fallback>
      </mc:AlternateContent>
    </p:spTree>
    <p:extLst>
      <p:ext uri="{BB962C8B-B14F-4D97-AF65-F5344CB8AC3E}">
        <p14:creationId xmlns:p14="http://schemas.microsoft.com/office/powerpoint/2010/main" val="94535898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11485</TotalTime>
  <Words>1394</Words>
  <Application>Microsoft Office PowerPoint</Application>
  <PresentationFormat>Panorámica</PresentationFormat>
  <Paragraphs>124</Paragraphs>
  <Slides>28</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28</vt:i4>
      </vt:variant>
    </vt:vector>
  </HeadingPairs>
  <TitlesOfParts>
    <vt:vector size="37" baseType="lpstr">
      <vt:lpstr>Arial</vt:lpstr>
      <vt:lpstr>Calibri</vt:lpstr>
      <vt:lpstr>Calibri Light</vt:lpstr>
      <vt:lpstr>Cambria Math</vt:lpstr>
      <vt:lpstr>IBM Plex Sans</vt:lpstr>
      <vt:lpstr>inherit</vt:lpstr>
      <vt:lpstr>open sans</vt:lpstr>
      <vt:lpstr>Söhne</vt:lpstr>
      <vt:lpstr>Tema de Office</vt:lpstr>
      <vt:lpstr>Object-Detection Con Machine Learning</vt:lpstr>
      <vt:lpstr>Contenido</vt:lpstr>
      <vt:lpstr>Object-Detection</vt:lpstr>
      <vt:lpstr>¿Cómo función el reconocimiento de objetos con ML?</vt:lpstr>
      <vt:lpstr>ML para detección de objetos</vt:lpstr>
      <vt:lpstr>Detección a partir de la clasificación</vt:lpstr>
      <vt:lpstr>Detección a partir de la clasificación</vt:lpstr>
      <vt:lpstr>Detección a partir de la clasificación</vt:lpstr>
      <vt:lpstr>Detección a partir de la clasificación</vt:lpstr>
      <vt:lpstr>Modelos</vt:lpstr>
      <vt:lpstr>R-CNN: Búsqueda selectiva</vt:lpstr>
      <vt:lpstr>R-CNN: Búsqueda selectiva</vt:lpstr>
      <vt:lpstr>R-CNN: Búsqueda selectiva</vt:lpstr>
      <vt:lpstr>R-CNN: Búsqueda selectiva</vt:lpstr>
      <vt:lpstr>Mejoras sobre R-CNN: fast y faster R-Cnn</vt:lpstr>
      <vt:lpstr>Mejoras sobre R-CNN: fast y faster R-Cnn</vt:lpstr>
      <vt:lpstr>Mask R-CNN</vt:lpstr>
      <vt:lpstr>Modelos reconocidos</vt:lpstr>
      <vt:lpstr>YOLO: “You Only Look Once”</vt:lpstr>
      <vt:lpstr>Como funciona YOLO</vt:lpstr>
      <vt:lpstr>YOLO</vt:lpstr>
      <vt:lpstr>YOLO</vt:lpstr>
      <vt:lpstr>Arquitectura YOLO</vt:lpstr>
      <vt:lpstr>Arquitectura YOLO</vt:lpstr>
      <vt:lpstr>SSD- Single Shot Detector</vt:lpstr>
      <vt:lpstr>RetinaNet (2018)</vt:lpstr>
      <vt:lpstr>Google: Spinet (2019-20)</vt:lpstr>
      <vt:lpstr>Facebook: DETR (2020)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al Aprendizaje de Maquina</dc:title>
  <dc:creator>jonnatan arias garcia</dc:creator>
  <cp:lastModifiedBy>jonnatan arias garcia</cp:lastModifiedBy>
  <cp:revision>126</cp:revision>
  <dcterms:created xsi:type="dcterms:W3CDTF">2024-02-07T18:58:22Z</dcterms:created>
  <dcterms:modified xsi:type="dcterms:W3CDTF">2024-04-24T02:18:11Z</dcterms:modified>
</cp:coreProperties>
</file>